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97" r:id="rId21"/>
    <p:sldId id="280" r:id="rId22"/>
    <p:sldId id="316" r:id="rId23"/>
    <p:sldId id="317" r:id="rId24"/>
    <p:sldId id="278" r:id="rId25"/>
    <p:sldId id="318" r:id="rId26"/>
    <p:sldId id="276" r:id="rId27"/>
    <p:sldId id="281" r:id="rId28"/>
    <p:sldId id="322" r:id="rId29"/>
    <p:sldId id="321" r:id="rId30"/>
    <p:sldId id="282" r:id="rId31"/>
    <p:sldId id="302" r:id="rId32"/>
    <p:sldId id="277" r:id="rId33"/>
    <p:sldId id="299" r:id="rId34"/>
    <p:sldId id="300" r:id="rId35"/>
    <p:sldId id="301" r:id="rId36"/>
    <p:sldId id="298"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279" r:id="rId51"/>
    <p:sldId id="283" r:id="rId52"/>
    <p:sldId id="284" r:id="rId53"/>
    <p:sldId id="285" r:id="rId54"/>
    <p:sldId id="286" r:id="rId55"/>
    <p:sldId id="287" r:id="rId56"/>
    <p:sldId id="288" r:id="rId57"/>
    <p:sldId id="289" r:id="rId58"/>
    <p:sldId id="290" r:id="rId59"/>
    <p:sldId id="291" r:id="rId60"/>
    <p:sldId id="292" r:id="rId61"/>
    <p:sldId id="293" r:id="rId62"/>
    <p:sldId id="296"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425"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8E203-0733-4846-81A5-1C28F61E00A3}" type="datetimeFigureOut">
              <a:rPr lang="it-IT" smtClean="0"/>
              <a:t>11/07/2022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461AD-9EDA-496D-BE1F-A0CDEB6CEF48}" type="slidenum">
              <a:rPr lang="it-IT" smtClean="0"/>
              <a:t>‹N›</a:t>
            </a:fld>
            <a:endParaRPr lang="it-IT"/>
          </a:p>
        </p:txBody>
      </p:sp>
    </p:spTree>
    <p:extLst>
      <p:ext uri="{BB962C8B-B14F-4D97-AF65-F5344CB8AC3E}">
        <p14:creationId xmlns:p14="http://schemas.microsoft.com/office/powerpoint/2010/main" val="5398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spectroscopy - as well as in optical remote sensing - the intensity of electromagnetic radiation absorbed, reflected, transmitted or emitted from a surface is measured as a function of wavelength. The continuously recorded signal, also known as spectrum or spectral signature, contains information on physical processes that took place during data acquisition and allows the qualitative and quantitative characterization of materials</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2</a:t>
            </a:fld>
            <a:endParaRPr lang="it-IT"/>
          </a:p>
        </p:txBody>
      </p:sp>
    </p:spTree>
    <p:extLst>
      <p:ext uri="{BB962C8B-B14F-4D97-AF65-F5344CB8AC3E}">
        <p14:creationId xmlns:p14="http://schemas.microsoft.com/office/powerpoint/2010/main" val="384584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kern="1200" dirty="0">
                <a:solidFill>
                  <a:schemeClr val="tx1"/>
                </a:solidFill>
                <a:effectLst/>
                <a:latin typeface="+mn-lt"/>
                <a:ea typeface="+mn-ea"/>
                <a:cs typeface="+mn-cs"/>
              </a:rPr>
              <a:t>More </a:t>
            </a:r>
            <a:r>
              <a:rPr lang="de-DE" sz="1200" kern="1200" dirty="0" err="1">
                <a:solidFill>
                  <a:schemeClr val="tx1"/>
                </a:solidFill>
                <a:effectLst/>
                <a:latin typeface="+mn-lt"/>
                <a:ea typeface="+mn-ea"/>
                <a:cs typeface="+mn-cs"/>
              </a:rPr>
              <a:t>than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three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decades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effort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devoted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imagers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capable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acquiring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contiguous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spectra</a:t>
            </a:r>
            <a:r>
              <a:rPr lang="de-DE" sz="1200" kern="1200" dirty="0">
                <a:solidFill>
                  <a:schemeClr val="tx1"/>
                </a:solidFill>
                <a:effectLst/>
                <a:latin typeface="+mn-lt"/>
                <a:ea typeface="+mn-ea"/>
                <a:cs typeface="+mn-cs"/>
              </a:rPr>
              <a:t> in different </a:t>
            </a:r>
            <a:r>
              <a:rPr lang="de-DE" sz="1200" kern="1200" dirty="0" err="1">
                <a:solidFill>
                  <a:schemeClr val="tx1"/>
                </a:solidFill>
                <a:effectLst/>
                <a:latin typeface="+mn-lt"/>
                <a:ea typeface="+mn-ea"/>
                <a:cs typeface="+mn-cs"/>
              </a:rPr>
              <a:t>wavelength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regions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thereby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permitting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precise</a:t>
            </a:r>
            <a:r>
              <a:rPr lang="de-DE" sz="1200" kern="1200" dirty="0">
                <a:solidFill>
                  <a:schemeClr val="tx1"/>
                </a:solidFill>
                <a:effectLst/>
                <a:latin typeface="+mn-lt"/>
                <a:ea typeface="+mn-ea"/>
                <a:cs typeface="+mn-cs"/>
              </a:rPr>
              <a:t> and quantitative </a:t>
            </a:r>
            <a:r>
              <a:rPr lang="de-DE" sz="1200" kern="1200" dirty="0" err="1">
                <a:solidFill>
                  <a:schemeClr val="tx1"/>
                </a:solidFill>
                <a:effectLst/>
                <a:latin typeface="+mn-lt"/>
                <a:ea typeface="+mn-ea"/>
                <a:cs typeface="+mn-cs"/>
              </a:rPr>
              <a:t>analysis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terrestrial</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aquatic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ecosystems</a:t>
            </a:r>
            <a:r>
              <a:rPr lang="de-DE" sz="1200" kern="1200" dirty="0">
                <a:solidFill>
                  <a:schemeClr val="tx1"/>
                </a:solidFill>
                <a:effectLst/>
                <a:latin typeface="+mn-lt"/>
                <a:ea typeface="+mn-ea"/>
                <a:cs typeface="+mn-cs"/>
              </a:rPr>
              <a:t>. These </a:t>
            </a:r>
            <a:r>
              <a:rPr lang="de-DE" sz="1200" kern="1200" dirty="0" err="1">
                <a:solidFill>
                  <a:schemeClr val="tx1"/>
                </a:solidFill>
                <a:effectLst/>
                <a:latin typeface="+mn-lt"/>
                <a:ea typeface="+mn-ea"/>
                <a:cs typeface="+mn-cs"/>
              </a:rPr>
              <a:t>imaging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spectrometers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primarily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flown</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aircrafts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experimental and </a:t>
            </a:r>
            <a:r>
              <a:rPr lang="de-DE" sz="1200" kern="1200" dirty="0" err="1">
                <a:solidFill>
                  <a:schemeClr val="tx1"/>
                </a:solidFill>
                <a:effectLst/>
                <a:latin typeface="+mn-lt"/>
                <a:ea typeface="+mn-ea"/>
                <a:cs typeface="+mn-cs"/>
              </a:rPr>
              <a:t>commercial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purposes</a:t>
            </a:r>
            <a:r>
              <a:rPr lang="de-DE" sz="1200" kern="1200" dirty="0">
                <a:solidFill>
                  <a:schemeClr val="tx1"/>
                </a:solidFill>
                <a:effectLst/>
                <a:latin typeface="+mn-lt"/>
                <a:ea typeface="+mn-ea"/>
                <a:cs typeface="+mn-cs"/>
              </a:rPr>
              <a:t>, e.g., </a:t>
            </a:r>
            <a:r>
              <a:rPr lang="de-DE" sz="1200" kern="1200" dirty="0" err="1">
                <a:solidFill>
                  <a:schemeClr val="tx1"/>
                </a:solidFill>
                <a:effectLst/>
                <a:latin typeface="+mn-lt"/>
                <a:ea typeface="+mn-ea"/>
                <a:cs typeface="+mn-cs"/>
              </a:rPr>
              <a:t>casi</a:t>
            </a:r>
            <a:r>
              <a:rPr lang="de-DE" sz="1200" kern="1200" dirty="0">
                <a:solidFill>
                  <a:schemeClr val="tx1"/>
                </a:solidFill>
                <a:effectLst/>
                <a:latin typeface="+mn-lt"/>
                <a:ea typeface="+mn-ea"/>
                <a:cs typeface="+mn-cs"/>
              </a:rPr>
              <a:t>, AVIRIS, GER/DAIS, </a:t>
            </a:r>
            <a:r>
              <a:rPr lang="de-DE" sz="1200" kern="1200" dirty="0" err="1">
                <a:solidFill>
                  <a:schemeClr val="tx1"/>
                </a:solidFill>
                <a:effectLst/>
                <a:latin typeface="+mn-lt"/>
                <a:ea typeface="+mn-ea"/>
                <a:cs typeface="+mn-cs"/>
              </a:rPr>
              <a:t>HyMap</a:t>
            </a:r>
            <a:r>
              <a:rPr lang="de-DE" sz="1200" kern="1200" dirty="0">
                <a:solidFill>
                  <a:schemeClr val="tx1"/>
                </a:solidFill>
                <a:effectLst/>
                <a:latin typeface="+mn-lt"/>
                <a:ea typeface="+mn-ea"/>
                <a:cs typeface="+mn-cs"/>
              </a:rPr>
              <a:t>, APEX, AVIS, AISA, and </a:t>
            </a:r>
            <a:r>
              <a:rPr lang="de-DE" sz="1200" kern="1200" dirty="0" err="1">
                <a:solidFill>
                  <a:schemeClr val="tx1"/>
                </a:solidFill>
                <a:effectLst/>
                <a:latin typeface="+mn-lt"/>
                <a:ea typeface="+mn-ea"/>
                <a:cs typeface="+mn-cs"/>
              </a:rPr>
              <a:t>HySpex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However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acquisition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an </a:t>
            </a:r>
            <a:r>
              <a:rPr lang="de-DE" sz="1200" kern="1200" dirty="0" err="1">
                <a:solidFill>
                  <a:schemeClr val="tx1"/>
                </a:solidFill>
                <a:effectLst/>
                <a:latin typeface="+mn-lt"/>
                <a:ea typeface="+mn-ea"/>
                <a:cs typeface="+mn-cs"/>
              </a:rPr>
              <a:t>aircraft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platform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cannot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synoptic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extended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repeated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acquisitions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costly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complete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overview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airborne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imaging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spectroscopy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sensors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history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refer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Schaepman</a:t>
            </a:r>
            <a:r>
              <a:rPr lang="de-DE" sz="1200" kern="1200" dirty="0">
                <a:solidFill>
                  <a:schemeClr val="tx1"/>
                </a:solidFill>
                <a:effectLst/>
                <a:latin typeface="+mn-lt"/>
                <a:ea typeface="+mn-ea"/>
                <a:cs typeface="+mn-cs"/>
              </a:rPr>
              <a:t> (2009).</a:t>
            </a:r>
          </a:p>
          <a:p>
            <a:endParaRPr lang="de-DE" dirty="0"/>
          </a:p>
          <a:p>
            <a:r>
              <a:rPr lang="en-US" sz="1200" kern="1200" dirty="0">
                <a:solidFill>
                  <a:schemeClr val="tx1"/>
                </a:solidFill>
                <a:effectLst/>
                <a:latin typeface="+mn-lt"/>
                <a:ea typeface="+mn-ea"/>
                <a:cs typeface="+mn-cs"/>
              </a:rPr>
              <a:t>In general, operational optical satellite sensors have been multispectral instruments, operating in selected discrete bands in the VNIR region including in some cases bands in the SWIR and thermal infrared (TIR) region of the spectrum (e.g., Landsat, ASTER). The panchromatic sensors provide only spatial information, while the multispectral instruments, such as the broadband systems Landsat, SPOT, ASTER, or Sentinel 2 augment the spatial data with mainly qualitative information about the surface materials. Exceptions are the few launched hyperspectral sensors NASA’s Hyperion (from 2000 to 2016), NASA’s HICO (from 2009 to 2015), and ESA’s CHRIS (since2001). Considering that Hyperion and CHRIS were designed for a 1-year lifetime, they have provided exceptional results. Nonetheless, CHRIS and HICO are limited to the VNIR region, while Hyperion is characterized by a low signal-to-noise ratio. Both of these factors limit the sensors in their feature detection capabilities. Therefore, current spaceborne sensors provide only limited information on biochemical and geochemical parameters, which are required for detailed environmental studies.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view of these developments, the </a:t>
            </a:r>
            <a:r>
              <a:rPr lang="en-US" sz="1200" kern="1200" dirty="0" err="1">
                <a:solidFill>
                  <a:schemeClr val="tx1"/>
                </a:solidFill>
                <a:effectLst/>
                <a:latin typeface="+mn-lt"/>
                <a:ea typeface="+mn-ea"/>
                <a:cs typeface="+mn-cs"/>
              </a:rPr>
              <a:t>EnMAP</a:t>
            </a:r>
            <a:r>
              <a:rPr lang="en-US" sz="1200" kern="1200" dirty="0">
                <a:solidFill>
                  <a:schemeClr val="tx1"/>
                </a:solidFill>
                <a:effectLst/>
                <a:latin typeface="+mn-lt"/>
                <a:ea typeface="+mn-ea"/>
                <a:cs typeface="+mn-cs"/>
              </a:rPr>
              <a:t> mission represents a milestone towards a comprehensive hyperspectral observation from space. </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13</a:t>
            </a:fld>
            <a:endParaRPr lang="it-IT"/>
          </a:p>
        </p:txBody>
      </p:sp>
    </p:spTree>
    <p:extLst>
      <p:ext uri="{BB962C8B-B14F-4D97-AF65-F5344CB8AC3E}">
        <p14:creationId xmlns:p14="http://schemas.microsoft.com/office/powerpoint/2010/main" val="189300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 property of images is more widely quoted, and simultaneously misused, than </a:t>
            </a:r>
            <a:r>
              <a:rPr lang="en-US" sz="1200" b="0" i="1" u="none" strike="noStrike" kern="1200" baseline="0" dirty="0">
                <a:solidFill>
                  <a:schemeClr val="tx1"/>
                </a:solidFill>
                <a:latin typeface="+mn-lt"/>
                <a:ea typeface="+mn-ea"/>
                <a:cs typeface="+mn-cs"/>
              </a:rPr>
              <a:t>resolution</a:t>
            </a:r>
            <a:r>
              <a:rPr lang="en-US" sz="1200" b="0" i="0" u="none" strike="noStrike" kern="1200" baseline="0" dirty="0">
                <a:solidFill>
                  <a:schemeClr val="tx1"/>
                </a:solidFill>
                <a:latin typeface="+mn-lt"/>
                <a:ea typeface="+mn-ea"/>
                <a:cs typeface="+mn-cs"/>
              </a:rPr>
              <a:t>. It is a term that conveys a strong intuitive meaning, but is difficult to define quantitatively. Remote sensing systems have “resolution” in the spectral, spatial, and temporal measurement domains. Furthermore, there is a numerical resolution associated with the data itself by virtue of radiometric quantization.” </a:t>
            </a:r>
            <a:r>
              <a:rPr lang="en-US" sz="1200" b="0" i="0" u="none" strike="noStrike" kern="1200" baseline="0" dirty="0" err="1">
                <a:solidFill>
                  <a:schemeClr val="tx1"/>
                </a:solidFill>
                <a:latin typeface="+mn-lt"/>
                <a:ea typeface="+mn-ea"/>
                <a:cs typeface="+mn-cs"/>
              </a:rPr>
              <a:t>Schowengerdt</a:t>
            </a:r>
            <a:r>
              <a:rPr lang="en-US" sz="1200" b="0" i="0" u="none" strike="noStrike" kern="1200" baseline="0" dirty="0">
                <a:solidFill>
                  <a:schemeClr val="tx1"/>
                </a:solidFill>
                <a:latin typeface="+mn-lt"/>
                <a:ea typeface="+mn-ea"/>
                <a:cs typeface="+mn-cs"/>
              </a:rPr>
              <a:t> (2007)</a:t>
            </a:r>
          </a:p>
          <a:p>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14</a:t>
            </a:fld>
            <a:endParaRPr lang="it-IT"/>
          </a:p>
        </p:txBody>
      </p:sp>
    </p:spTree>
    <p:extLst>
      <p:ext uri="{BB962C8B-B14F-4D97-AF65-F5344CB8AC3E}">
        <p14:creationId xmlns:p14="http://schemas.microsoft.com/office/powerpoint/2010/main" val="249074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Contiguous spectral coverage between 400 and 2500 nm with a spectral sampling interval at FWHM of less or equal 10 nm is aspired to by land observing sensors, driven by the need for atmospheric characterization and reflectance retrieval, as well as some geophysical, geo-biophysical, and geochemical retrievals for environmental measurements and agricultural applications. For ocean-observing sensors focusing on ‘Ocean </a:t>
            </a:r>
            <a:r>
              <a:rPr lang="en-US" dirty="0" err="1"/>
              <a:t>Colour</a:t>
            </a:r>
            <a:r>
              <a:rPr lang="en-US" dirty="0"/>
              <a:t>’ variables often, a spectral sampling around 5 nm is required. For radiative forcing by impurities in snow, 20 nm is the generally accepted requirement. Ultimately, a sensor with a semi-static spectral resolution that can accommodate the science requirements is more cost-effective than varying the spectral resolution across the spectrum.” </a:t>
            </a:r>
            <a:r>
              <a:rPr lang="de-DE" dirty="0"/>
              <a:t>Rast and Painter (2019)</a:t>
            </a:r>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16</a:t>
            </a:fld>
            <a:endParaRPr lang="it-IT"/>
          </a:p>
        </p:txBody>
      </p:sp>
    </p:spTree>
    <p:extLst>
      <p:ext uri="{BB962C8B-B14F-4D97-AF65-F5344CB8AC3E}">
        <p14:creationId xmlns:p14="http://schemas.microsoft.com/office/powerpoint/2010/main" val="1625470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r>
              <a:rPr lang="en-US" dirty="0"/>
              <a:t>“While airborne imaging spectrometers typically have a spatial sampling of ≤ 1 m (depending on the flight altitude), spaceborne land observation imaging spectrometers have a spatial resolution in the range of tens of meters, i.e. 20–60 m to resolve the scales of spatial variability of the observed constituent. For Ocean </a:t>
            </a:r>
            <a:r>
              <a:rPr lang="en-US" dirty="0" err="1"/>
              <a:t>Colour</a:t>
            </a:r>
            <a:r>
              <a:rPr lang="en-US" dirty="0"/>
              <a:t> imaging spectrometers, the spatial sampling requirements range typically between 100 and 300 m.”</a:t>
            </a:r>
            <a:r>
              <a:rPr lang="en-US" baseline="0" dirty="0"/>
              <a:t> </a:t>
            </a:r>
            <a:r>
              <a:rPr lang="de-DE" dirty="0"/>
              <a:t>Rast and Painter (2019)</a:t>
            </a:r>
            <a:endParaRPr lang="en-US" dirty="0"/>
          </a:p>
          <a:p>
            <a:pPr marL="0" indent="0">
              <a:buFont typeface="Arial" panose="020B0604020202020204" pitchFamily="34" charset="0"/>
              <a:buNone/>
            </a:pPr>
            <a:endParaRPr lang="de-DE" dirty="0"/>
          </a:p>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GSD refers to “ground sample distance” or "ground sampling distance“,</a:t>
            </a:r>
            <a:r>
              <a:rPr lang="en-US" b="0" baseline="0" dirty="0"/>
              <a:t> both terms are common.</a:t>
            </a:r>
            <a:endParaRPr lang="de-DE" b="0"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17</a:t>
            </a:fld>
            <a:endParaRPr lang="it-IT"/>
          </a:p>
        </p:txBody>
      </p:sp>
    </p:spTree>
    <p:extLst>
      <p:ext uri="{BB962C8B-B14F-4D97-AF65-F5344CB8AC3E}">
        <p14:creationId xmlns:p14="http://schemas.microsoft.com/office/powerpoint/2010/main" val="242632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cadence of clear-sky acquisitions varies according to the science or application question. For snow and ice, an average of one clear acquisition per week is required, whereas for ocean observation a cadence of the order of about 3 days is required. For agricultural applications, repeat observations every 5–10 days are needed, for biodiversity and biogeochemical measures seasonal clear acquisitions will suffice but generally require a broader spatial coverage.” </a:t>
            </a:r>
            <a:r>
              <a:rPr lang="de-DE" dirty="0"/>
              <a:t>Rast and Painter (2019)</a:t>
            </a:r>
            <a:endParaRPr lang="en-US"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19</a:t>
            </a:fld>
            <a:endParaRPr lang="it-IT"/>
          </a:p>
        </p:txBody>
      </p:sp>
    </p:spTree>
    <p:extLst>
      <p:ext uri="{BB962C8B-B14F-4D97-AF65-F5344CB8AC3E}">
        <p14:creationId xmlns:p14="http://schemas.microsoft.com/office/powerpoint/2010/main" val="2579813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20</a:t>
            </a:fld>
            <a:endParaRPr lang="it-IT"/>
          </a:p>
        </p:txBody>
      </p:sp>
    </p:spTree>
    <p:extLst>
      <p:ext uri="{BB962C8B-B14F-4D97-AF65-F5344CB8AC3E}">
        <p14:creationId xmlns:p14="http://schemas.microsoft.com/office/powerpoint/2010/main" val="381963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Hank et al., 2019: “Spectral domains that respond to changes of specific variables in vegetation [absorption lines modified</a:t>
            </a:r>
          </a:p>
          <a:p>
            <a:r>
              <a:rPr lang="en-US" dirty="0"/>
              <a:t>after </a:t>
            </a:r>
            <a:r>
              <a:rPr lang="en-US" dirty="0" err="1"/>
              <a:t>Thenkabail</a:t>
            </a:r>
            <a:r>
              <a:rPr lang="en-US" dirty="0"/>
              <a:t> et al. (2013)]. The vital vegetation (Triticum </a:t>
            </a:r>
            <a:r>
              <a:rPr lang="en-US" dirty="0" err="1"/>
              <a:t>aestivum</a:t>
            </a:r>
            <a:r>
              <a:rPr lang="en-US" dirty="0"/>
              <a:t>) spectra in the background are</a:t>
            </a:r>
          </a:p>
          <a:p>
            <a:r>
              <a:rPr lang="en-US" dirty="0"/>
              <a:t>displayed for a quasi-continuous spectral resolution of an ASD FieldSpec4 Standard (black solid line), for a</a:t>
            </a:r>
          </a:p>
          <a:p>
            <a:r>
              <a:rPr lang="en-US" dirty="0"/>
              <a:t>multispectral configuration corresponding to the spectral bands of ESA Sentinel-2 (black dashed line) and</a:t>
            </a:r>
          </a:p>
          <a:p>
            <a:r>
              <a:rPr lang="en-US" dirty="0"/>
              <a:t>for the narrow-band configuration of the future </a:t>
            </a:r>
            <a:r>
              <a:rPr lang="en-US" dirty="0" err="1"/>
              <a:t>EnMAP</a:t>
            </a:r>
            <a:r>
              <a:rPr lang="en-US" dirty="0"/>
              <a:t> Hyperspectral Imager (red crosses). In the case of</a:t>
            </a:r>
          </a:p>
          <a:p>
            <a:r>
              <a:rPr lang="en-US" dirty="0"/>
              <a:t>vital vegetation, specific absorptions of, e.g., cellulose and lignin are obscured by water absorptions in the</a:t>
            </a:r>
          </a:p>
          <a:p>
            <a:r>
              <a:rPr lang="en-US" dirty="0"/>
              <a:t>SWIR and only can be detected when the crop is senescing”</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23</a:t>
            </a:fld>
            <a:endParaRPr lang="it-IT"/>
          </a:p>
        </p:txBody>
      </p:sp>
    </p:spTree>
    <p:extLst>
      <p:ext uri="{BB962C8B-B14F-4D97-AF65-F5344CB8AC3E}">
        <p14:creationId xmlns:p14="http://schemas.microsoft.com/office/powerpoint/2010/main" val="1403563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b="0" kern="1200" dirty="0">
                <a:solidFill>
                  <a:schemeClr val="tx1"/>
                </a:solidFill>
                <a:effectLst/>
                <a:latin typeface="+mn-lt"/>
                <a:ea typeface="+mn-ea"/>
                <a:cs typeface="+mn-cs"/>
              </a:rPr>
              <a:t>More </a:t>
            </a:r>
            <a:r>
              <a:rPr lang="de-DE" sz="1200" b="0" kern="1200" dirty="0" err="1">
                <a:solidFill>
                  <a:schemeClr val="tx1"/>
                </a:solidFill>
                <a:effectLst/>
                <a:latin typeface="+mn-lt"/>
                <a:ea typeface="+mn-ea"/>
                <a:cs typeface="+mn-cs"/>
              </a:rPr>
              <a:t>than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three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decades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effort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have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been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devoted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to</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development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imagers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capable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acquiring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contiguous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spectra</a:t>
            </a:r>
            <a:r>
              <a:rPr lang="de-DE" sz="1200" b="0" kern="1200" dirty="0">
                <a:solidFill>
                  <a:schemeClr val="tx1"/>
                </a:solidFill>
                <a:effectLst/>
                <a:latin typeface="+mn-lt"/>
                <a:ea typeface="+mn-ea"/>
                <a:cs typeface="+mn-cs"/>
              </a:rPr>
              <a:t> in different </a:t>
            </a:r>
            <a:r>
              <a:rPr lang="de-DE" sz="1200" b="0" kern="1200" dirty="0" err="1">
                <a:solidFill>
                  <a:schemeClr val="tx1"/>
                </a:solidFill>
                <a:effectLst/>
                <a:latin typeface="+mn-lt"/>
                <a:ea typeface="+mn-ea"/>
                <a:cs typeface="+mn-cs"/>
              </a:rPr>
              <a:t>wavelength</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regions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thereby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permitting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precise</a:t>
            </a:r>
            <a:r>
              <a:rPr lang="de-DE" sz="1200" b="0" kern="1200" dirty="0">
                <a:solidFill>
                  <a:schemeClr val="tx1"/>
                </a:solidFill>
                <a:effectLst/>
                <a:latin typeface="+mn-lt"/>
                <a:ea typeface="+mn-ea"/>
                <a:cs typeface="+mn-cs"/>
              </a:rPr>
              <a:t> and quantitative </a:t>
            </a:r>
            <a:r>
              <a:rPr lang="de-DE" sz="1200" b="0" kern="1200" dirty="0" err="1">
                <a:solidFill>
                  <a:schemeClr val="tx1"/>
                </a:solidFill>
                <a:effectLst/>
                <a:latin typeface="+mn-lt"/>
                <a:ea typeface="+mn-ea"/>
                <a:cs typeface="+mn-cs"/>
              </a:rPr>
              <a:t>analysis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terrestrial</a:t>
            </a:r>
            <a:r>
              <a:rPr lang="de-DE" sz="1200" b="0" kern="1200" dirty="0">
                <a:solidFill>
                  <a:schemeClr val="tx1"/>
                </a:solidFill>
                <a:effectLst/>
                <a:latin typeface="+mn-lt"/>
                <a:ea typeface="+mn-ea"/>
                <a:cs typeface="+mn-cs"/>
              </a:rPr>
              <a:t> and </a:t>
            </a:r>
            <a:r>
              <a:rPr lang="de-DE" sz="1200" b="0" kern="1200" dirty="0" err="1">
                <a:solidFill>
                  <a:schemeClr val="tx1"/>
                </a:solidFill>
                <a:effectLst/>
                <a:latin typeface="+mn-lt"/>
                <a:ea typeface="+mn-ea"/>
                <a:cs typeface="+mn-cs"/>
              </a:rPr>
              <a:t>aquatic</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ecosystems</a:t>
            </a:r>
            <a:r>
              <a:rPr lang="de-DE" sz="1200" b="0" kern="1200" dirty="0">
                <a:solidFill>
                  <a:schemeClr val="tx1"/>
                </a:solidFill>
                <a:effectLst/>
                <a:latin typeface="+mn-lt"/>
                <a:ea typeface="+mn-ea"/>
                <a:cs typeface="+mn-cs"/>
              </a:rPr>
              <a:t>. These </a:t>
            </a:r>
            <a:r>
              <a:rPr lang="de-DE" sz="1200" b="0" kern="1200" dirty="0" err="1">
                <a:solidFill>
                  <a:schemeClr val="tx1"/>
                </a:solidFill>
                <a:effectLst/>
                <a:latin typeface="+mn-lt"/>
                <a:ea typeface="+mn-ea"/>
                <a:cs typeface="+mn-cs"/>
              </a:rPr>
              <a:t>imaging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spectrometers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have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primarily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been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flown</a:t>
            </a:r>
            <a:r>
              <a:rPr lang="de-DE" sz="1200" b="0" kern="1200" dirty="0">
                <a:solidFill>
                  <a:schemeClr val="tx1"/>
                </a:solidFill>
                <a:effectLst/>
                <a:latin typeface="+mn-lt"/>
                <a:ea typeface="+mn-ea"/>
                <a:cs typeface="+mn-cs"/>
              </a:rPr>
              <a:t> in </a:t>
            </a:r>
            <a:r>
              <a:rPr lang="de-DE" sz="1200" b="0" kern="1200" dirty="0" err="1">
                <a:solidFill>
                  <a:schemeClr val="tx1"/>
                </a:solidFill>
                <a:effectLst/>
                <a:latin typeface="+mn-lt"/>
                <a:ea typeface="+mn-ea"/>
                <a:cs typeface="+mn-cs"/>
              </a:rPr>
              <a:t>aircrafts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for</a:t>
            </a:r>
            <a:r>
              <a:rPr lang="de-DE" sz="1200" b="0" kern="1200" dirty="0">
                <a:solidFill>
                  <a:schemeClr val="tx1"/>
                </a:solidFill>
                <a:effectLst/>
                <a:latin typeface="+mn-lt"/>
                <a:ea typeface="+mn-ea"/>
                <a:cs typeface="+mn-cs"/>
              </a:rPr>
              <a:t> experimental and </a:t>
            </a:r>
            <a:r>
              <a:rPr lang="de-DE" sz="1200" b="0" kern="1200" dirty="0" err="1">
                <a:solidFill>
                  <a:schemeClr val="tx1"/>
                </a:solidFill>
                <a:effectLst/>
                <a:latin typeface="+mn-lt"/>
                <a:ea typeface="+mn-ea"/>
                <a:cs typeface="+mn-cs"/>
              </a:rPr>
              <a:t>commercial</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purposes</a:t>
            </a:r>
            <a:r>
              <a:rPr lang="de-DE" sz="1200" b="0" kern="1200" dirty="0">
                <a:solidFill>
                  <a:schemeClr val="tx1"/>
                </a:solidFill>
                <a:effectLst/>
                <a:latin typeface="+mn-lt"/>
                <a:ea typeface="+mn-ea"/>
                <a:cs typeface="+mn-cs"/>
              </a:rPr>
              <a:t>, e.g., </a:t>
            </a:r>
            <a:r>
              <a:rPr lang="de-DE" sz="1200" b="0" kern="1200" dirty="0" err="1">
                <a:solidFill>
                  <a:schemeClr val="tx1"/>
                </a:solidFill>
                <a:effectLst/>
                <a:latin typeface="+mn-lt"/>
                <a:ea typeface="+mn-ea"/>
                <a:cs typeface="+mn-cs"/>
              </a:rPr>
              <a:t>casi</a:t>
            </a:r>
            <a:r>
              <a:rPr lang="de-DE" sz="1200" b="0" kern="1200" dirty="0">
                <a:solidFill>
                  <a:schemeClr val="tx1"/>
                </a:solidFill>
                <a:effectLst/>
                <a:latin typeface="+mn-lt"/>
                <a:ea typeface="+mn-ea"/>
                <a:cs typeface="+mn-cs"/>
              </a:rPr>
              <a:t>, AVIRIS, GER/DAIS, </a:t>
            </a:r>
            <a:r>
              <a:rPr lang="de-DE" sz="1200" b="0" kern="1200" dirty="0" err="1">
                <a:solidFill>
                  <a:schemeClr val="tx1"/>
                </a:solidFill>
                <a:effectLst/>
                <a:latin typeface="+mn-lt"/>
                <a:ea typeface="+mn-ea"/>
                <a:cs typeface="+mn-cs"/>
              </a:rPr>
              <a:t>HyMap</a:t>
            </a:r>
            <a:r>
              <a:rPr lang="de-DE" sz="1200" b="0" kern="1200" dirty="0">
                <a:solidFill>
                  <a:schemeClr val="tx1"/>
                </a:solidFill>
                <a:effectLst/>
                <a:latin typeface="+mn-lt"/>
                <a:ea typeface="+mn-ea"/>
                <a:cs typeface="+mn-cs"/>
              </a:rPr>
              <a:t>, APEX, AVIS, AISA, and </a:t>
            </a:r>
            <a:r>
              <a:rPr lang="de-DE" sz="1200" b="0" kern="1200" dirty="0" err="1">
                <a:solidFill>
                  <a:schemeClr val="tx1"/>
                </a:solidFill>
                <a:effectLst/>
                <a:latin typeface="+mn-lt"/>
                <a:ea typeface="+mn-ea"/>
                <a:cs typeface="+mn-cs"/>
              </a:rPr>
              <a:t>HySpex</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However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data</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acquisition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from</a:t>
            </a:r>
            <a:r>
              <a:rPr lang="de-DE" sz="1200" b="0" kern="1200" dirty="0">
                <a:solidFill>
                  <a:schemeClr val="tx1"/>
                </a:solidFill>
                <a:effectLst/>
                <a:latin typeface="+mn-lt"/>
                <a:ea typeface="+mn-ea"/>
                <a:cs typeface="+mn-cs"/>
              </a:rPr>
              <a:t> an </a:t>
            </a:r>
            <a:r>
              <a:rPr lang="de-DE" sz="1200" b="0" kern="1200" dirty="0" err="1">
                <a:solidFill>
                  <a:schemeClr val="tx1"/>
                </a:solidFill>
                <a:effectLst/>
                <a:latin typeface="+mn-lt"/>
                <a:ea typeface="+mn-ea"/>
                <a:cs typeface="+mn-cs"/>
              </a:rPr>
              <a:t>aircraft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platform</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cannot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provide</a:t>
            </a:r>
            <a:r>
              <a:rPr lang="de-DE" sz="1200" b="0" kern="1200" dirty="0">
                <a:solidFill>
                  <a:schemeClr val="tx1"/>
                </a:solidFill>
                <a:effectLst/>
                <a:latin typeface="+mn-lt"/>
                <a:ea typeface="+mn-ea"/>
                <a:cs typeface="+mn-cs"/>
              </a:rPr>
              <a:t> a </a:t>
            </a:r>
            <a:r>
              <a:rPr lang="de-DE" sz="1200" b="0" kern="1200" dirty="0" err="1">
                <a:solidFill>
                  <a:schemeClr val="tx1"/>
                </a:solidFill>
                <a:effectLst/>
                <a:latin typeface="+mn-lt"/>
                <a:ea typeface="+mn-ea"/>
                <a:cs typeface="+mn-cs"/>
              </a:rPr>
              <a:t>synoptic</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view</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extended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areas</a:t>
            </a:r>
            <a:r>
              <a:rPr lang="de-DE" sz="1200" b="0" kern="1200" dirty="0">
                <a:solidFill>
                  <a:schemeClr val="tx1"/>
                </a:solidFill>
                <a:effectLst/>
                <a:latin typeface="+mn-lt"/>
                <a:ea typeface="+mn-ea"/>
                <a:cs typeface="+mn-cs"/>
              </a:rPr>
              <a:t> and </a:t>
            </a:r>
            <a:r>
              <a:rPr lang="de-DE" sz="1200" b="0" kern="1200" dirty="0" err="1">
                <a:solidFill>
                  <a:schemeClr val="tx1"/>
                </a:solidFill>
                <a:effectLst/>
                <a:latin typeface="+mn-lt"/>
                <a:ea typeface="+mn-ea"/>
                <a:cs typeface="+mn-cs"/>
              </a:rPr>
              <a:t>repeated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acquisitions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are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costly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For</a:t>
            </a:r>
            <a:r>
              <a:rPr lang="de-DE" sz="1200" b="0" kern="1200" dirty="0">
                <a:solidFill>
                  <a:schemeClr val="tx1"/>
                </a:solidFill>
                <a:effectLst/>
                <a:latin typeface="+mn-lt"/>
                <a:ea typeface="+mn-ea"/>
                <a:cs typeface="+mn-cs"/>
              </a:rPr>
              <a:t> a </a:t>
            </a:r>
            <a:r>
              <a:rPr lang="de-DE" sz="1200" b="0" kern="1200" dirty="0" err="1">
                <a:solidFill>
                  <a:schemeClr val="tx1"/>
                </a:solidFill>
                <a:effectLst/>
                <a:latin typeface="+mn-lt"/>
                <a:ea typeface="+mn-ea"/>
                <a:cs typeface="+mn-cs"/>
              </a:rPr>
              <a:t>more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complete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overview</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airborne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imaging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spectroscopy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sensors</a:t>
            </a:r>
            <a:r>
              <a:rPr lang="de-DE" sz="1200" b="0" kern="1200" dirty="0">
                <a:solidFill>
                  <a:schemeClr val="tx1"/>
                </a:solidFill>
                <a:effectLst/>
                <a:latin typeface="+mn-lt"/>
                <a:ea typeface="+mn-ea"/>
                <a:cs typeface="+mn-cs"/>
              </a:rPr>
              <a:t> and </a:t>
            </a:r>
            <a:r>
              <a:rPr lang="de-DE" sz="1200" b="0" kern="1200" dirty="0" err="1">
                <a:solidFill>
                  <a:schemeClr val="tx1"/>
                </a:solidFill>
                <a:effectLst/>
                <a:latin typeface="+mn-lt"/>
                <a:ea typeface="+mn-ea"/>
                <a:cs typeface="+mn-cs"/>
              </a:rPr>
              <a:t>their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history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refer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to</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Schaepman</a:t>
            </a:r>
            <a:r>
              <a:rPr lang="de-DE" sz="1200" b="0" kern="1200" dirty="0">
                <a:solidFill>
                  <a:schemeClr val="tx1"/>
                </a:solidFill>
                <a:effectLst/>
                <a:latin typeface="+mn-lt"/>
                <a:ea typeface="+mn-ea"/>
                <a:cs typeface="+mn-cs"/>
              </a:rPr>
              <a:t> (2009).</a:t>
            </a:r>
          </a:p>
          <a:p>
            <a:endParaRPr lang="de-DE" b="0" dirty="0"/>
          </a:p>
          <a:p>
            <a:r>
              <a:rPr lang="en-US" sz="1200" b="0" kern="1200" dirty="0">
                <a:solidFill>
                  <a:schemeClr val="tx1"/>
                </a:solidFill>
                <a:effectLst/>
                <a:latin typeface="+mn-lt"/>
                <a:ea typeface="+mn-ea"/>
                <a:cs typeface="+mn-cs"/>
              </a:rPr>
              <a:t>In general, operational optical satellite sensors have been multispectral instruments, operating in selected discrete bands in the VNIR region including in some cases bands in the SWIR and thermal infrared (TIR) region of the spectrum (e.g., Landsat, ASTER). The panchromatic sensors provide only spatial information, while the multispectral instruments, such as the broadband systems Landsat, SPOT, ASTER, or Sentinel 2 augment the spatial data with mainly qualitative information about the surface materials. Exceptions are the few launched hyperspectral sensors NASA’s Hyperion (from 2000 to 2016), NASA’s HICO (from 2009 to 2015), and ESA’s CHRIS (since 2001). Considering that Hyperion and CHRIS were designed for a 1-year lifetime, they have provided exceptional results. Nonetheless, CHRIS and HICO are limited to the VNIR region, while Hyperion is characterized by a low signal-to-noise ratio. Both of these factors limit the sensors in their feature detection capabilities. Therefore, current spaceborne sensors provide only limited information on biochemical and geochemical parameters, which are required for detailed environmental studies.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view of these developments, the PRISMA and </a:t>
            </a:r>
            <a:r>
              <a:rPr lang="en-US" sz="1200" b="0" kern="1200" dirty="0" err="1">
                <a:solidFill>
                  <a:schemeClr val="tx1"/>
                </a:solidFill>
                <a:effectLst/>
                <a:latin typeface="+mn-lt"/>
                <a:ea typeface="+mn-ea"/>
                <a:cs typeface="+mn-cs"/>
              </a:rPr>
              <a:t>EnMAP</a:t>
            </a:r>
            <a:r>
              <a:rPr lang="en-US" sz="1200" b="0" kern="1200" dirty="0">
                <a:solidFill>
                  <a:schemeClr val="tx1"/>
                </a:solidFill>
                <a:effectLst/>
                <a:latin typeface="+mn-lt"/>
                <a:ea typeface="+mn-ea"/>
                <a:cs typeface="+mn-cs"/>
              </a:rPr>
              <a:t> missions represent a milestone towards a comprehensive hyperspectral observation from space.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(Based on </a:t>
            </a:r>
            <a:r>
              <a:rPr lang="en-US" sz="1200" b="0" kern="1200" dirty="0" err="1">
                <a:solidFill>
                  <a:schemeClr val="tx1"/>
                </a:solidFill>
                <a:effectLst/>
                <a:latin typeface="+mn-lt"/>
                <a:ea typeface="+mn-ea"/>
                <a:cs typeface="+mn-cs"/>
              </a:rPr>
              <a:t>Rast</a:t>
            </a:r>
            <a:r>
              <a:rPr lang="en-US" sz="1200" b="0" kern="1200" dirty="0">
                <a:solidFill>
                  <a:schemeClr val="tx1"/>
                </a:solidFill>
                <a:effectLst/>
                <a:latin typeface="+mn-lt"/>
                <a:ea typeface="+mn-ea"/>
                <a:cs typeface="+mn-cs"/>
              </a:rPr>
              <a:t> and Painter 2019)</a:t>
            </a:r>
            <a:endParaRPr lang="de-DE" b="0"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26</a:t>
            </a:fld>
            <a:endParaRPr lang="it-IT"/>
          </a:p>
        </p:txBody>
      </p:sp>
    </p:spTree>
    <p:extLst>
      <p:ext uri="{BB962C8B-B14F-4D97-AF65-F5344CB8AC3E}">
        <p14:creationId xmlns:p14="http://schemas.microsoft.com/office/powerpoint/2010/main" val="357309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altLang="en-US" dirty="0" err="1">
                <a:latin typeface="Arial" panose="020B0604020202020204" pitchFamily="34" charset="0"/>
              </a:rPr>
              <a:t>EnMAP</a:t>
            </a:r>
            <a:r>
              <a:rPr lang="de-DE" altLang="en-US" dirty="0">
                <a:latin typeface="Arial" panose="020B0604020202020204" pitchFamily="34" charset="0"/>
              </a:rPr>
              <a:t> is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key</a:t>
            </a:r>
            <a:r>
              <a:rPr lang="de-DE" altLang="en-US" dirty="0">
                <a:latin typeface="Arial" panose="020B0604020202020204" pitchFamily="34" charset="0"/>
              </a:rPr>
              <a:t> </a:t>
            </a:r>
            <a:r>
              <a:rPr lang="de-DE" altLang="en-US" dirty="0" err="1">
                <a:latin typeface="Arial" panose="020B0604020202020204" pitchFamily="34" charset="0"/>
              </a:rPr>
              <a:t>importance</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monitor environmental </a:t>
            </a:r>
            <a:r>
              <a:rPr lang="de-DE" altLang="en-US" dirty="0" err="1">
                <a:latin typeface="Arial" panose="020B0604020202020204" pitchFamily="34" charset="0"/>
              </a:rPr>
              <a:t>degradation</a:t>
            </a:r>
            <a:r>
              <a:rPr lang="de-DE" altLang="en-US" dirty="0">
                <a:latin typeface="Arial" panose="020B0604020202020204" pitchFamily="34" charset="0"/>
              </a:rPr>
              <a:t> and </a:t>
            </a:r>
            <a:r>
              <a:rPr lang="de-DE" altLang="en-US" dirty="0" err="1">
                <a:latin typeface="Arial" panose="020B0604020202020204" pitchFamily="34" charset="0"/>
              </a:rPr>
              <a:t>change</a:t>
            </a:r>
            <a:r>
              <a:rPr lang="de-DE" altLang="en-US" dirty="0">
                <a:latin typeface="Arial" panose="020B0604020202020204" pitchFamily="34" charset="0"/>
              </a:rPr>
              <a:t> and will </a:t>
            </a:r>
            <a:r>
              <a:rPr lang="de-DE" altLang="en-US" dirty="0" err="1">
                <a:latin typeface="Arial" panose="020B0604020202020204" pitchFamily="34" charset="0"/>
              </a:rPr>
              <a:t>contribute</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improved</a:t>
            </a:r>
            <a:r>
              <a:rPr lang="de-DE" altLang="en-US" dirty="0">
                <a:latin typeface="Arial" panose="020B0604020202020204" pitchFamily="34" charset="0"/>
              </a:rPr>
              <a:t> </a:t>
            </a:r>
            <a:r>
              <a:rPr lang="de-DE" altLang="en-US" dirty="0" err="1">
                <a:latin typeface="Arial" panose="020B0604020202020204" pitchFamily="34" charset="0"/>
              </a:rPr>
              <a:t>concepts</a:t>
            </a:r>
            <a:r>
              <a:rPr lang="de-DE" altLang="en-US" dirty="0">
                <a:latin typeface="Arial" panose="020B0604020202020204" pitchFamily="34" charset="0"/>
              </a:rPr>
              <a:t> </a:t>
            </a:r>
            <a:r>
              <a:rPr lang="de-DE" altLang="en-US" dirty="0" err="1">
                <a:latin typeface="Arial" panose="020B0604020202020204" pitchFamily="34" charset="0"/>
              </a:rPr>
              <a:t>for</a:t>
            </a:r>
            <a:r>
              <a:rPr lang="de-DE" altLang="en-US" dirty="0">
                <a:latin typeface="Arial" panose="020B0604020202020204" pitchFamily="34" charset="0"/>
              </a:rPr>
              <a:t> </a:t>
            </a:r>
            <a:r>
              <a:rPr lang="de-DE" altLang="en-US" dirty="0" err="1">
                <a:latin typeface="Arial" panose="020B0604020202020204" pitchFamily="34" charset="0"/>
              </a:rPr>
              <a:t>sustainable</a:t>
            </a:r>
            <a:r>
              <a:rPr lang="de-DE" altLang="en-US" dirty="0">
                <a:latin typeface="Arial" panose="020B0604020202020204" pitchFamily="34" charset="0"/>
              </a:rPr>
              <a:t> </a:t>
            </a:r>
            <a:r>
              <a:rPr lang="de-DE" altLang="en-US" dirty="0" err="1">
                <a:latin typeface="Arial" panose="020B0604020202020204" pitchFamily="34" charset="0"/>
              </a:rPr>
              <a:t>management</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land</a:t>
            </a:r>
            <a:r>
              <a:rPr lang="de-DE" altLang="en-US" dirty="0">
                <a:latin typeface="Arial" panose="020B0604020202020204" pitchFamily="34" charset="0"/>
              </a:rPr>
              <a:t> and </a:t>
            </a:r>
            <a:r>
              <a:rPr lang="de-DE" altLang="en-US" dirty="0" err="1">
                <a:latin typeface="Arial" panose="020B0604020202020204" pitchFamily="34" charset="0"/>
              </a:rPr>
              <a:t>other</a:t>
            </a:r>
            <a:r>
              <a:rPr lang="de-DE" altLang="en-US" dirty="0">
                <a:latin typeface="Arial" panose="020B0604020202020204" pitchFamily="34" charset="0"/>
              </a:rPr>
              <a:t> </a:t>
            </a:r>
            <a:r>
              <a:rPr lang="de-DE" altLang="en-US" dirty="0" err="1">
                <a:latin typeface="Arial" panose="020B0604020202020204" pitchFamily="34" charset="0"/>
              </a:rPr>
              <a:t>natural</a:t>
            </a:r>
            <a:r>
              <a:rPr lang="de-DE" altLang="en-US" dirty="0">
                <a:latin typeface="Arial" panose="020B0604020202020204" pitchFamily="34" charset="0"/>
              </a:rPr>
              <a:t> </a:t>
            </a:r>
            <a:r>
              <a:rPr lang="de-DE" altLang="en-US" dirty="0" err="1">
                <a:latin typeface="Arial" panose="020B0604020202020204" pitchFamily="34" charset="0"/>
              </a:rPr>
              <a:t>resources</a:t>
            </a:r>
            <a:r>
              <a:rPr lang="de-DE" altLang="en-US" dirty="0">
                <a:latin typeface="Arial" panose="020B0604020202020204" pitchFamily="34" charset="0"/>
              </a:rPr>
              <a:t>. The </a:t>
            </a:r>
            <a:r>
              <a:rPr lang="de-DE" altLang="en-US" dirty="0" err="1">
                <a:latin typeface="Arial" panose="020B0604020202020204" pitchFamily="34" charset="0"/>
              </a:rPr>
              <a:t>missions</a:t>
            </a:r>
            <a:r>
              <a:rPr lang="de-DE" altLang="en-US" dirty="0">
                <a:latin typeface="Arial" panose="020B0604020202020204" pitchFamily="34" charset="0"/>
              </a:rPr>
              <a:t> </a:t>
            </a:r>
            <a:r>
              <a:rPr lang="de-DE" altLang="en-US" dirty="0" err="1">
                <a:latin typeface="Arial" panose="020B0604020202020204" pitchFamily="34" charset="0"/>
              </a:rPr>
              <a:t>main</a:t>
            </a:r>
            <a:r>
              <a:rPr lang="de-DE" altLang="en-US" dirty="0">
                <a:latin typeface="Arial" panose="020B0604020202020204" pitchFamily="34" charset="0"/>
              </a:rPr>
              <a:t> </a:t>
            </a:r>
            <a:r>
              <a:rPr lang="de-DE" altLang="en-US" dirty="0" err="1">
                <a:latin typeface="Arial" panose="020B0604020202020204" pitchFamily="34" charset="0"/>
              </a:rPr>
              <a:t>goals</a:t>
            </a:r>
            <a:r>
              <a:rPr lang="de-DE" altLang="en-US" dirty="0">
                <a:latin typeface="Arial" panose="020B0604020202020204" pitchFamily="34" charset="0"/>
              </a:rPr>
              <a:t> </a:t>
            </a:r>
            <a:r>
              <a:rPr lang="de-DE" altLang="en-US" dirty="0" err="1">
                <a:latin typeface="Arial" panose="020B0604020202020204" pitchFamily="34" charset="0"/>
              </a:rPr>
              <a:t>are</a:t>
            </a:r>
            <a:r>
              <a:rPr lang="de-DE" altLang="en-US" dirty="0">
                <a:latin typeface="Arial" panose="020B0604020202020204" pitchFamily="34" charset="0"/>
              </a:rPr>
              <a:t>:</a:t>
            </a:r>
            <a:endParaRPr lang="de-DE" altLang="en-US" dirty="0">
              <a:latin typeface="Arial" panose="020B0604020202020204" pitchFamily="34" charset="0"/>
              <a:sym typeface="Wingdings" panose="05000000000000000000" pitchFamily="2" charset="2"/>
            </a:endParaRPr>
          </a:p>
          <a:p>
            <a:pPr marL="171450" indent="-171450">
              <a:buFont typeface="Arial" panose="020B0604020202020204" pitchFamily="34" charset="0"/>
              <a:buChar char="•"/>
            </a:pPr>
            <a:r>
              <a:rPr lang="de-DE" altLang="en-US" dirty="0" err="1">
                <a:latin typeface="Arial" panose="020B0604020202020204" pitchFamily="34" charset="0"/>
                <a:sym typeface="Wingdings" panose="05000000000000000000" pitchFamily="2" charset="2"/>
              </a:rPr>
              <a:t>to</a:t>
            </a:r>
            <a:r>
              <a:rPr lang="de-DE" altLang="en-US" dirty="0">
                <a:latin typeface="Arial" panose="020B0604020202020204" pitchFamily="34" charset="0"/>
                <a:sym typeface="Wingdings" panose="05000000000000000000" pitchFamily="2" charset="2"/>
              </a:rPr>
              <a:t> p</a:t>
            </a:r>
            <a:r>
              <a:rPr lang="en-US" altLang="en-US" dirty="0" err="1">
                <a:solidFill>
                  <a:srgbClr val="FFFFCC"/>
                </a:solidFill>
              </a:rPr>
              <a:t>rovide</a:t>
            </a:r>
            <a:r>
              <a:rPr lang="en-US" altLang="en-US" dirty="0">
                <a:solidFill>
                  <a:srgbClr val="FFFFCC"/>
                </a:solidFill>
              </a:rPr>
              <a:t> high-quality calibrated data on a timely and frequent basis for retrieval of ecosystem variables to be used as inputs for improved modeling and understanding of </a:t>
            </a:r>
            <a:r>
              <a:rPr lang="en-US" altLang="en-US" dirty="0" err="1">
                <a:solidFill>
                  <a:srgbClr val="FFFFCC"/>
                </a:solidFill>
              </a:rPr>
              <a:t>biospheric</a:t>
            </a:r>
            <a:r>
              <a:rPr lang="en-US" altLang="en-US" dirty="0">
                <a:solidFill>
                  <a:srgbClr val="FFFFCC"/>
                </a:solidFill>
              </a:rPr>
              <a:t> /</a:t>
            </a:r>
            <a:r>
              <a:rPr lang="en-US" altLang="en-US" dirty="0" err="1">
                <a:solidFill>
                  <a:srgbClr val="FFFFCC"/>
                </a:solidFill>
              </a:rPr>
              <a:t>geospheric</a:t>
            </a:r>
            <a:r>
              <a:rPr lang="en-US" altLang="en-US" dirty="0">
                <a:solidFill>
                  <a:srgbClr val="FFFFCC"/>
                </a:solidFill>
              </a:rPr>
              <a:t> processes</a:t>
            </a:r>
            <a:endParaRPr lang="de-DE" altLang="en-US" b="1" dirty="0">
              <a:solidFill>
                <a:srgbClr val="FFFFCC"/>
              </a:solidFill>
            </a:endParaRPr>
          </a:p>
          <a:p>
            <a:pPr marL="171450" indent="-171450">
              <a:buFont typeface="Arial" panose="020B0604020202020204" pitchFamily="34" charset="0"/>
              <a:buChar char="•"/>
            </a:pPr>
            <a:r>
              <a:rPr lang="de-DE" altLang="en-US" b="0" dirty="0" err="1">
                <a:solidFill>
                  <a:srgbClr val="FFFFCC"/>
                </a:solidFill>
                <a:latin typeface="Arial" panose="020B0604020202020204" pitchFamily="34" charset="0"/>
              </a:rPr>
              <a:t>to</a:t>
            </a:r>
            <a:r>
              <a:rPr lang="de-DE" altLang="en-US" b="0" baseline="0" dirty="0">
                <a:solidFill>
                  <a:srgbClr val="FFFFCC"/>
                </a:solidFill>
                <a:latin typeface="Arial" panose="020B0604020202020204" pitchFamily="34" charset="0"/>
              </a:rPr>
              <a:t> </a:t>
            </a:r>
            <a:r>
              <a:rPr lang="de-DE" altLang="en-US" b="0" baseline="0" dirty="0" err="1">
                <a:solidFill>
                  <a:srgbClr val="FFFFCC"/>
                </a:solidFill>
                <a:latin typeface="Arial" panose="020B0604020202020204" pitchFamily="34" charset="0"/>
              </a:rPr>
              <a:t>p</a:t>
            </a:r>
            <a:r>
              <a:rPr lang="de-DE" altLang="en-US" b="0" dirty="0" err="1">
                <a:latin typeface="Arial" panose="020B0604020202020204" pitchFamily="34" charset="0"/>
              </a:rPr>
              <a:t>rovide</a:t>
            </a:r>
            <a:r>
              <a:rPr lang="de-DE" altLang="en-US" b="0" dirty="0">
                <a:latin typeface="Arial" panose="020B0604020202020204" pitchFamily="34" charset="0"/>
              </a:rPr>
              <a:t> </a:t>
            </a:r>
            <a:r>
              <a:rPr lang="de-DE" altLang="en-US" dirty="0" err="1">
                <a:latin typeface="Arial" panose="020B0604020202020204" pitchFamily="34" charset="0"/>
              </a:rPr>
              <a:t>unique</a:t>
            </a:r>
            <a:r>
              <a:rPr lang="de-DE" altLang="en-US" dirty="0">
                <a:latin typeface="Arial" panose="020B0604020202020204" pitchFamily="34" charset="0"/>
              </a:rPr>
              <a:t> </a:t>
            </a:r>
            <a:r>
              <a:rPr lang="de-DE" altLang="en-US" dirty="0" err="1">
                <a:latin typeface="Arial" panose="020B0604020202020204" pitchFamily="34" charset="0"/>
              </a:rPr>
              <a:t>data</a:t>
            </a:r>
            <a:r>
              <a:rPr lang="de-DE" altLang="en-US" dirty="0">
                <a:latin typeface="Arial" panose="020B0604020202020204" pitchFamily="34" charset="0"/>
              </a:rPr>
              <a:t> </a:t>
            </a:r>
            <a:r>
              <a:rPr lang="de-DE" altLang="en-US" dirty="0" err="1">
                <a:latin typeface="Arial" panose="020B0604020202020204" pitchFamily="34" charset="0"/>
              </a:rPr>
              <a:t>needed</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address</a:t>
            </a:r>
            <a:r>
              <a:rPr lang="de-DE" altLang="en-US" dirty="0">
                <a:latin typeface="Arial" panose="020B0604020202020204" pitchFamily="34" charset="0"/>
              </a:rPr>
              <a:t> </a:t>
            </a:r>
            <a:r>
              <a:rPr lang="de-DE" altLang="en-US" dirty="0" err="1">
                <a:latin typeface="Arial" panose="020B0604020202020204" pitchFamily="34" charset="0"/>
              </a:rPr>
              <a:t>major</a:t>
            </a:r>
            <a:r>
              <a:rPr lang="de-DE" altLang="en-US" dirty="0">
                <a:latin typeface="Arial" panose="020B0604020202020204" pitchFamily="34" charset="0"/>
              </a:rPr>
              <a:t> environmental </a:t>
            </a:r>
            <a:r>
              <a:rPr lang="de-DE" altLang="en-US" dirty="0" err="1">
                <a:latin typeface="Arial" panose="020B0604020202020204" pitchFamily="34" charset="0"/>
              </a:rPr>
              <a:t>problems</a:t>
            </a:r>
            <a:r>
              <a:rPr lang="de-DE" altLang="en-US" dirty="0">
                <a:latin typeface="Arial" panose="020B0604020202020204" pitchFamily="34" charset="0"/>
              </a:rPr>
              <a:t> </a:t>
            </a:r>
            <a:r>
              <a:rPr lang="de-DE" altLang="en-US" dirty="0" err="1">
                <a:latin typeface="Arial" panose="020B0604020202020204" pitchFamily="34" charset="0"/>
              </a:rPr>
              <a:t>related</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human </a:t>
            </a:r>
            <a:r>
              <a:rPr lang="de-DE" altLang="en-US" dirty="0" err="1">
                <a:latin typeface="Arial" panose="020B0604020202020204" pitchFamily="34" charset="0"/>
              </a:rPr>
              <a:t>activities</a:t>
            </a:r>
            <a:r>
              <a:rPr lang="de-DE" altLang="en-US" dirty="0">
                <a:latin typeface="Arial" panose="020B0604020202020204" pitchFamily="34" charset="0"/>
              </a:rPr>
              <a:t> and </a:t>
            </a:r>
            <a:r>
              <a:rPr lang="de-DE" altLang="en-US" dirty="0" err="1">
                <a:latin typeface="Arial" panose="020B0604020202020204" pitchFamily="34" charset="0"/>
              </a:rPr>
              <a:t>climate</a:t>
            </a:r>
            <a:r>
              <a:rPr lang="de-DE" altLang="en-US" dirty="0">
                <a:latin typeface="Arial" panose="020B0604020202020204" pitchFamily="34" charset="0"/>
              </a:rPr>
              <a:t> </a:t>
            </a:r>
            <a:r>
              <a:rPr lang="de-DE" altLang="en-US" dirty="0" err="1">
                <a:latin typeface="Arial" panose="020B0604020202020204" pitchFamily="34" charset="0"/>
              </a:rPr>
              <a:t>change</a:t>
            </a:r>
            <a:endParaRPr lang="de-DE" altLang="en-US" dirty="0">
              <a:latin typeface="Arial" panose="020B0604020202020204" pitchFamily="34" charset="0"/>
            </a:endParaRPr>
          </a:p>
          <a:p>
            <a:pPr marL="171450" indent="-171450">
              <a:buFont typeface="Arial" panose="020B0604020202020204" pitchFamily="34" charset="0"/>
              <a:buChar char="•"/>
            </a:pPr>
            <a:r>
              <a:rPr lang="de-DE" altLang="en-US" dirty="0" err="1">
                <a:latin typeface="Arial" panose="020B0604020202020204" pitchFamily="34" charset="0"/>
              </a:rPr>
              <a:t>to</a:t>
            </a:r>
            <a:r>
              <a:rPr lang="de-DE" altLang="en-US" baseline="0" dirty="0">
                <a:latin typeface="Arial" panose="020B0604020202020204" pitchFamily="34" charset="0"/>
              </a:rPr>
              <a:t> </a:t>
            </a:r>
            <a:r>
              <a:rPr lang="de-DE" altLang="en-US" baseline="0" dirty="0" err="1">
                <a:latin typeface="Arial" panose="020B0604020202020204" pitchFamily="34" charset="0"/>
              </a:rPr>
              <a:t>p</a:t>
            </a:r>
            <a:r>
              <a:rPr lang="de-DE" altLang="en-US" dirty="0" err="1">
                <a:latin typeface="Arial" panose="020B0604020202020204" pitchFamily="34" charset="0"/>
              </a:rPr>
              <a:t>rovide</a:t>
            </a:r>
            <a:r>
              <a:rPr lang="de-DE" altLang="en-US" dirty="0">
                <a:latin typeface="Arial" panose="020B0604020202020204" pitchFamily="34" charset="0"/>
              </a:rPr>
              <a:t> high-quality </a:t>
            </a:r>
            <a:r>
              <a:rPr lang="de-DE" altLang="en-US" dirty="0" err="1">
                <a:latin typeface="Arial" panose="020B0604020202020204" pitchFamily="34" charset="0"/>
              </a:rPr>
              <a:t>hyperspectral</a:t>
            </a:r>
            <a:r>
              <a:rPr lang="de-DE" altLang="en-US" dirty="0">
                <a:latin typeface="Arial" panose="020B0604020202020204" pitchFamily="34" charset="0"/>
              </a:rPr>
              <a:t> </a:t>
            </a:r>
            <a:r>
              <a:rPr lang="de-DE" altLang="en-US" dirty="0" err="1">
                <a:latin typeface="Arial" panose="020B0604020202020204" pitchFamily="34" charset="0"/>
              </a:rPr>
              <a:t>imagery</a:t>
            </a:r>
            <a:r>
              <a:rPr lang="de-DE" altLang="en-US" dirty="0">
                <a:latin typeface="Arial" panose="020B0604020202020204" pitchFamily="34" charset="0"/>
              </a:rPr>
              <a:t> on a frequent </a:t>
            </a:r>
            <a:r>
              <a:rPr lang="de-DE" altLang="en-US" dirty="0" err="1">
                <a:latin typeface="Arial" panose="020B0604020202020204" pitchFamily="34" charset="0"/>
              </a:rPr>
              <a:t>basis</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contribute</a:t>
            </a:r>
            <a:r>
              <a:rPr lang="de-DE" altLang="en-US" dirty="0">
                <a:latin typeface="Arial" panose="020B0604020202020204" pitchFamily="34" charset="0"/>
              </a:rPr>
              <a:t> </a:t>
            </a:r>
            <a:r>
              <a:rPr lang="de-DE" altLang="en-US" dirty="0" err="1">
                <a:latin typeface="Arial" panose="020B0604020202020204" pitchFamily="34" charset="0"/>
              </a:rPr>
              <a:t>to</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understanding</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coupled</a:t>
            </a:r>
            <a:r>
              <a:rPr lang="de-DE" altLang="en-US" dirty="0">
                <a:latin typeface="Arial" panose="020B0604020202020204" pitchFamily="34" charset="0"/>
              </a:rPr>
              <a:t> </a:t>
            </a:r>
            <a:r>
              <a:rPr lang="de-DE" altLang="en-US" dirty="0" err="1">
                <a:latin typeface="Arial" panose="020B0604020202020204" pitchFamily="34" charset="0"/>
              </a:rPr>
              <a:t>processes</a:t>
            </a:r>
            <a:r>
              <a:rPr lang="de-DE" altLang="en-US" dirty="0">
                <a:latin typeface="Arial" panose="020B0604020202020204" pitchFamily="34" charset="0"/>
              </a:rPr>
              <a:t> and </a:t>
            </a:r>
            <a:r>
              <a:rPr lang="de-DE" altLang="en-US" dirty="0" err="1">
                <a:latin typeface="Arial" panose="020B0604020202020204" pitchFamily="34" charset="0"/>
              </a:rPr>
              <a:t>complex</a:t>
            </a:r>
            <a:r>
              <a:rPr lang="de-DE" altLang="en-US" dirty="0">
                <a:latin typeface="Arial" panose="020B0604020202020204" pitchFamily="34" charset="0"/>
              </a:rPr>
              <a:t> </a:t>
            </a:r>
            <a:r>
              <a:rPr lang="de-DE" altLang="en-US" dirty="0" err="1">
                <a:latin typeface="Arial" panose="020B0604020202020204" pitchFamily="34" charset="0"/>
              </a:rPr>
              <a:t>feedback</a:t>
            </a:r>
            <a:r>
              <a:rPr lang="de-DE" altLang="en-US" dirty="0">
                <a:latin typeface="Arial" panose="020B0604020202020204" pitchFamily="34" charset="0"/>
              </a:rPr>
              <a:t> </a:t>
            </a:r>
            <a:r>
              <a:rPr lang="de-DE" altLang="en-US" dirty="0" err="1">
                <a:latin typeface="Arial" panose="020B0604020202020204" pitchFamily="34" charset="0"/>
              </a:rPr>
              <a:t>mechanisms</a:t>
            </a:r>
            <a:r>
              <a:rPr lang="de-DE" altLang="en-US" dirty="0">
                <a:latin typeface="Arial" panose="020B0604020202020204" pitchFamily="34" charset="0"/>
              </a:rPr>
              <a:t> </a:t>
            </a:r>
            <a:r>
              <a:rPr lang="de-DE" altLang="en-US" dirty="0" err="1">
                <a:latin typeface="Arial" panose="020B0604020202020204" pitchFamily="34" charset="0"/>
              </a:rPr>
              <a:t>across</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a:t>
            </a:r>
            <a:r>
              <a:rPr lang="de-DE" altLang="en-US" dirty="0" err="1">
                <a:latin typeface="Arial" panose="020B0604020202020204" pitchFamily="34" charset="0"/>
              </a:rPr>
              <a:t>spheres</a:t>
            </a:r>
            <a:r>
              <a:rPr lang="de-DE" altLang="en-US" dirty="0">
                <a:latin typeface="Arial" panose="020B0604020202020204" pitchFamily="34" charset="0"/>
              </a:rPr>
              <a:t> </a:t>
            </a:r>
            <a:r>
              <a:rPr lang="de-DE" altLang="en-US" dirty="0" err="1">
                <a:latin typeface="Arial" panose="020B0604020202020204" pitchFamily="34" charset="0"/>
              </a:rPr>
              <a:t>of</a:t>
            </a:r>
            <a:r>
              <a:rPr lang="de-DE" altLang="en-US" dirty="0">
                <a:latin typeface="Arial" panose="020B0604020202020204" pitchFamily="34" charset="0"/>
              </a:rPr>
              <a:t> </a:t>
            </a:r>
            <a:r>
              <a:rPr lang="de-DE" altLang="en-US" dirty="0" err="1">
                <a:latin typeface="Arial" panose="020B0604020202020204" pitchFamily="34" charset="0"/>
              </a:rPr>
              <a:t>the</a:t>
            </a:r>
            <a:r>
              <a:rPr lang="de-DE" altLang="en-US" dirty="0">
                <a:latin typeface="Arial" panose="020B0604020202020204" pitchFamily="34" charset="0"/>
              </a:rPr>
              <a:t> Earth</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28</a:t>
            </a:fld>
            <a:endParaRPr lang="it-IT"/>
          </a:p>
        </p:txBody>
      </p:sp>
    </p:spTree>
    <p:extLst>
      <p:ext uri="{BB962C8B-B14F-4D97-AF65-F5344CB8AC3E}">
        <p14:creationId xmlns:p14="http://schemas.microsoft.com/office/powerpoint/2010/main" val="2817771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 the Earth's surface, the radiation finally interacts with an object and is partly absorbed, reflected, and (in case of non-opaque objects) transmitted. Absorption is the uptake of energy by a substance. Reflection means that incoming radiation is reflected without energy being absorbed or emitted. During transmission, the radiation penetrates an object without energy change. The reflected part of the radiation leaves the object as directed spectral radiation, modified by the spectral characteristics (degree of reflection) of the object. The distribution depends on the wavelength of the radiation as well as the material and state of the surface. The reflectance differences between individual surfaces allow us to distinguish them on satellite images.</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31</a:t>
            </a:fld>
            <a:endParaRPr lang="it-IT"/>
          </a:p>
        </p:txBody>
      </p:sp>
    </p:spTree>
    <p:extLst>
      <p:ext uri="{BB962C8B-B14F-4D97-AF65-F5344CB8AC3E}">
        <p14:creationId xmlns:p14="http://schemas.microsoft.com/office/powerpoint/2010/main" val="175653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mn-cs"/>
              </a:rPr>
              <a:t>In remote sensing, a certain range of the electromagnetic spectrum is often specified (e.g. red light) by defining an initial and final wavelength (or frequency). This wavelength is then called "band", "channel" or "region” (Jensen, 2007)</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5</a:t>
            </a:fld>
            <a:endParaRPr lang="it-IT"/>
          </a:p>
        </p:txBody>
      </p:sp>
    </p:spTree>
    <p:extLst>
      <p:ext uri="{BB962C8B-B14F-4D97-AF65-F5344CB8AC3E}">
        <p14:creationId xmlns:p14="http://schemas.microsoft.com/office/powerpoint/2010/main" val="488046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t>The most important process for optical remote sensing is absorption</a:t>
            </a:r>
            <a:r>
              <a:rPr lang="en-US" altLang="de-DE" dirty="0"/>
              <a:t>. Radiant energy arriving at an object stimulates electron transfer (to higher energy levels) and vibrational processes (stretching, rotational and deformation oscillations) at the molecular level. </a:t>
            </a:r>
            <a:r>
              <a:rPr lang="en-US" sz="2000" b="0" i="0" u="none" strike="noStrike" kern="1200" baseline="0" dirty="0">
                <a:solidFill>
                  <a:schemeClr val="tx1"/>
                </a:solidFill>
                <a:latin typeface="+mn-lt"/>
                <a:ea typeface="+mn-ea"/>
                <a:cs typeface="+mn-cs"/>
              </a:rPr>
              <a:t>Detailed descriptions of these processes can be found e.g. in Hunt (1977) and Clark (1999). </a:t>
            </a:r>
          </a:p>
          <a:p>
            <a:r>
              <a:rPr lang="en-US" altLang="de-DE" dirty="0"/>
              <a:t>In short, energy is extracted from the incoming radiation, and released when the process relaxes. This energy is used for processes of material conversion (e.g. photosynthesis) and leads to the heating of the object, which results in the emission of long-wave radiation. Since only discrete electron levels can occur in atoms and the excitation of oscillation processes is only possible by photons with a certain energy, a certain wavelength can be assigned to each absorption process. </a:t>
            </a:r>
          </a:p>
          <a:p>
            <a:endParaRPr lang="en-US" altLang="de-DE" dirty="0"/>
          </a:p>
          <a:p>
            <a:r>
              <a:rPr lang="en-US" altLang="de-DE" dirty="0"/>
              <a:t>Electron transfer processes require a lot of energy. The bands caused by them are therefore usually quite broad and in the short-wave UV range, partly with absorption minima extending into the visual range (e.g. iron oxides). Vibrational processes cause rather narrow bands in the SWIR range because their excitation requires less energy. </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32</a:t>
            </a:fld>
            <a:endParaRPr lang="it-IT"/>
          </a:p>
        </p:txBody>
      </p:sp>
    </p:spTree>
    <p:extLst>
      <p:ext uri="{BB962C8B-B14F-4D97-AF65-F5344CB8AC3E}">
        <p14:creationId xmlns:p14="http://schemas.microsoft.com/office/powerpoint/2010/main" val="401488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radiation interacts with a surface, the characteristics of electromagnetic radiation change. This change is caused by the transition of electrons between energy states. Since atoms or molecules can only possess certain discrete energy states, the energy of an emitted or absorbed photon equals the difference between these discrete energy levels. Absorption due to electronic transition is wavelength specific and usually produces broad bands in the ultraviolet (UV) range that extend to the VIS. </a:t>
            </a:r>
          </a:p>
          <a:p>
            <a:r>
              <a:rPr lang="en-US" sz="1200" b="0" i="0" u="none" strike="noStrike" kern="1200" baseline="0" dirty="0">
                <a:solidFill>
                  <a:schemeClr val="tx1"/>
                </a:solidFill>
                <a:latin typeface="+mn-lt"/>
                <a:ea typeface="+mn-ea"/>
                <a:cs typeface="+mn-cs"/>
              </a:rPr>
              <a:t>The absorptions referred to as </a:t>
            </a:r>
            <a:r>
              <a:rPr lang="en-US" sz="1200" b="1" i="0" u="none" strike="noStrike" kern="1200" baseline="0" dirty="0">
                <a:solidFill>
                  <a:schemeClr val="tx1"/>
                </a:solidFill>
                <a:latin typeface="+mn-lt"/>
                <a:ea typeface="+mn-ea"/>
                <a:cs typeface="+mn-cs"/>
              </a:rPr>
              <a:t>crystal field effects </a:t>
            </a:r>
            <a:r>
              <a:rPr lang="en-US" sz="1200" b="0" i="0" u="none" strike="noStrike" kern="1200" baseline="0" dirty="0">
                <a:solidFill>
                  <a:schemeClr val="tx1"/>
                </a:solidFill>
                <a:latin typeface="+mn-lt"/>
                <a:ea typeface="+mn-ea"/>
                <a:cs typeface="+mn-cs"/>
              </a:rPr>
              <a:t>are the most common electronic processes revealed in the spectra of minerals. They are caused by unfilled electron shells of transition elements such as Ni, Cr, Co, Fe, etc., enabling the movement of electrons stimulated by absorption of energy. Thereby, the resulting absorption features mainly depend on the valence state (e.g. Fe2+, Fe3+) of the ion as well as the crystal structure. </a:t>
            </a:r>
          </a:p>
          <a:p>
            <a:r>
              <a:rPr lang="en-US" sz="1200" b="1" i="0" u="none" strike="noStrike" kern="1200" baseline="0" dirty="0">
                <a:solidFill>
                  <a:schemeClr val="tx1"/>
                </a:solidFill>
                <a:latin typeface="+mn-lt"/>
                <a:ea typeface="+mn-ea"/>
                <a:cs typeface="+mn-cs"/>
              </a:rPr>
              <a:t>Charge transfer </a:t>
            </a:r>
            <a:r>
              <a:rPr lang="en-US" sz="1200" b="0" i="0" u="none" strike="noStrike" kern="1200" baseline="0" dirty="0">
                <a:solidFill>
                  <a:schemeClr val="tx1"/>
                </a:solidFill>
                <a:latin typeface="+mn-lt"/>
                <a:ea typeface="+mn-ea"/>
                <a:cs typeface="+mn-cs"/>
              </a:rPr>
              <a:t>bands produce features due to inter-element electron transitions, where the absorbed energy causes electrons to migrate between ions or between ions and ligands. The charge transfer may also occur between adjacent ions of the same metal in different valence states. Since such transfer requires high levels of energy, the absorption features are usually up to thousand times more intense than those produced by crystal field effects. Thus, they appear mostly in the UV and VIS wavelength region. </a:t>
            </a:r>
            <a:r>
              <a:rPr lang="en-US" sz="1200" b="1" i="0" u="none" strike="noStrike" kern="1200" baseline="0" dirty="0">
                <a:solidFill>
                  <a:schemeClr val="tx1"/>
                </a:solidFill>
                <a:latin typeface="+mn-lt"/>
                <a:ea typeface="+mn-ea"/>
                <a:cs typeface="+mn-cs"/>
              </a:rPr>
              <a:t>Conduction bands</a:t>
            </a:r>
            <a:r>
              <a:rPr lang="en-US" sz="1200" b="0" i="0" u="none" strike="noStrike" kern="1200" baseline="0" dirty="0">
                <a:solidFill>
                  <a:schemeClr val="tx1"/>
                </a:solidFill>
                <a:latin typeface="+mn-lt"/>
                <a:ea typeface="+mn-ea"/>
                <a:cs typeface="+mn-cs"/>
              </a:rPr>
              <a:t> occur only in metallic bonds which are characterized by very close levels of energy between which the electrons change.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(based on Clark, 1999 and Hunt, 1977)</a:t>
            </a:r>
          </a:p>
          <a:p>
            <a:endParaRPr lang="en-US" sz="1200" b="0" i="0" u="none" strike="noStrike" kern="1200" baseline="0" dirty="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33</a:t>
            </a:fld>
            <a:endParaRPr lang="it-IT"/>
          </a:p>
        </p:txBody>
      </p:sp>
    </p:spTree>
    <p:extLst>
      <p:ext uri="{BB962C8B-B14F-4D97-AF65-F5344CB8AC3E}">
        <p14:creationId xmlns:p14="http://schemas.microsoft.com/office/powerpoint/2010/main" val="2979695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Features produced by vibrational processes result from the vibration of ions or molecules in a crystal lattice. Thereby, the frequency of vibration depends on the number and mass of a molecule’s atoms, and the strength of the ion bonds. A molecule composed of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ions has 3</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-6 normal modes of vibration. These are called fundamentals. The fundamental bands of most materials occur at wavelengths greater than 2.5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which is out of the spectral range Observed by most imaging spectrometers such as </a:t>
            </a:r>
            <a:r>
              <a:rPr lang="en-US" sz="1200" b="0" i="0" u="none" strike="noStrike" kern="1200" baseline="0" dirty="0" err="1">
                <a:solidFill>
                  <a:schemeClr val="tx1"/>
                </a:solidFill>
                <a:latin typeface="+mn-lt"/>
                <a:ea typeface="+mn-ea"/>
                <a:cs typeface="+mn-cs"/>
              </a:rPr>
              <a:t>EnMAP</a:t>
            </a:r>
            <a:r>
              <a:rPr lang="en-US" sz="1200" b="0" i="0" u="none" strike="noStrike" kern="1200" baseline="0" dirty="0">
                <a:solidFill>
                  <a:schemeClr val="tx1"/>
                </a:solidFill>
                <a:latin typeface="+mn-lt"/>
                <a:ea typeface="+mn-ea"/>
                <a:cs typeface="+mn-cs"/>
              </a:rPr>
              <a:t>. This restricts the detection of features produced by vibrational processes to overtone bands (roughly multiples of single fundamental modes), and combination bands (combinations of different vibrational modes) of molecules with very high fundamental frequencies. Features usually get weaker with each higher overtone or combination. In contrast to the generally broad UV and VIS bands associated with electronic transitions, vibrational processes produce sharp features that are stronger in the SWIR and decrease in intensity and frequency of occurrence towards the NIR. Molecules providing high frequency fundamentals and hence producing particularly diagnostic vibrational absorption bands in in the SWIR are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O and OH</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and CO</a:t>
            </a:r>
            <a:r>
              <a:rPr lang="en-US" sz="1200" b="0" i="0" u="none" strike="noStrike" kern="1200" baseline="-25000" dirty="0">
                <a:solidFill>
                  <a:schemeClr val="tx1"/>
                </a:solidFill>
                <a:latin typeface="+mn-lt"/>
                <a:ea typeface="+mn-ea"/>
                <a:cs typeface="+mn-cs"/>
              </a:rPr>
              <a:t>3</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(based on Clark, 1999 and Hunt, 1977) </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34</a:t>
            </a:fld>
            <a:endParaRPr lang="it-IT"/>
          </a:p>
        </p:txBody>
      </p:sp>
    </p:spTree>
    <p:extLst>
      <p:ext uri="{BB962C8B-B14F-4D97-AF65-F5344CB8AC3E}">
        <p14:creationId xmlns:p14="http://schemas.microsoft.com/office/powerpoint/2010/main" val="100270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In order to understand how vibrational</a:t>
            </a:r>
            <a:r>
              <a:rPr lang="en-US" altLang="de-DE" baseline="0" dirty="0"/>
              <a:t> processes happen, it is helpful to visualize</a:t>
            </a:r>
            <a:r>
              <a:rPr lang="en-US" altLang="de-DE" dirty="0"/>
              <a:t> atoms and bonds</a:t>
            </a:r>
            <a:r>
              <a:rPr lang="en-US" altLang="de-DE" baseline="0" dirty="0"/>
              <a:t> </a:t>
            </a:r>
            <a:r>
              <a:rPr lang="en-US" altLang="de-DE" baseline="0" dirty="0">
                <a:sym typeface="Wingdings" panose="05000000000000000000" pitchFamily="2" charset="2"/>
              </a:rPr>
              <a:t> if you picture atoms as “balls”</a:t>
            </a:r>
            <a:r>
              <a:rPr lang="en-US" altLang="de-DE" dirty="0"/>
              <a:t> the vibrations of atoms can be explained as “springs”.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“Molecular vibrations in the NIR regions consist of stretching and bending combination and overtone</a:t>
            </a:r>
            <a:r>
              <a:rPr lang="en-US" altLang="de-DE" baseline="0" dirty="0"/>
              <a:t> bands. Stretching vibrations occur at lower wavelengths than bending vibrations. Stretching vibrations are either symmetric or asymmetric; bending vibrations are either in-plane or out-of-plane. In-plane bending consists of scissoring and rocking; out-of-plane bending consists of wagging and twisting. From the highest frequency to lowest, the vibrational model occur as stretching, in-plane bending (scissoring), out-of-plane bending (wagging), twisting, and rocking. The most-often observed bands in the NIR include the combination bands and first, second, or third overtones of O-H, N-H, and C-H fundamentals.” </a:t>
            </a:r>
            <a:r>
              <a:rPr lang="en-US" altLang="de-DE" dirty="0"/>
              <a:t>Workman &amp; </a:t>
            </a:r>
            <a:r>
              <a:rPr lang="en-US" altLang="de-DE" dirty="0" err="1"/>
              <a:t>Weyer</a:t>
            </a:r>
            <a:r>
              <a:rPr lang="en-US" altLang="de-DE" dirty="0"/>
              <a:t>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Recommendation for animated graphics (August 2019): https://chem.libretexts.org/Bookshelves/Physical_and_Theoretical_Chemistry_Textbook_Maps/Supplemental_Modules_(Physical_and_Theoretical_Chemistry)/Spectroscopy/Vibrational_Spectroscopy/Infrared_Spectroscopy/Infrared%3A_Theory</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35</a:t>
            </a:fld>
            <a:endParaRPr lang="it-IT"/>
          </a:p>
        </p:txBody>
      </p:sp>
    </p:spTree>
    <p:extLst>
      <p:ext uri="{BB962C8B-B14F-4D97-AF65-F5344CB8AC3E}">
        <p14:creationId xmlns:p14="http://schemas.microsoft.com/office/powerpoint/2010/main" val="4175594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As learned from the previous slides, imaging spectroscopy is based on the measurement of electromagnetic radiation reflected from different objects. These objects have different surface properties and therefore absorb, reflect or transmit electromagnetic radiation in different ways. Apart from the geometric conditions (e.g. angle of incidence of sunlight and sensor position) and the roughness of its surface, the reflection properties of an object depend on its material and its physical and chemical properties (e.g. moisture content). Because of these differences, many materials of the Earth's surface can be identified by analyzing their spectral reflectance signatures. These signatures can be represented in so-called spectral reflectance curves as a function of wavelength. The figure on this slide shows typical spectral reflectance curves of green vegetation, coastal water as well as the minerals Kaolinite and Calcite.</a:t>
            </a:r>
            <a:endParaRPr lang="de-DE" alt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37</a:t>
            </a:fld>
            <a:endParaRPr lang="it-IT"/>
          </a:p>
        </p:txBody>
      </p:sp>
    </p:spTree>
    <p:extLst>
      <p:ext uri="{BB962C8B-B14F-4D97-AF65-F5344CB8AC3E}">
        <p14:creationId xmlns:p14="http://schemas.microsoft.com/office/powerpoint/2010/main" val="144804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solidFill>
                  <a:schemeClr val="bg1"/>
                </a:solidFill>
                <a:latin typeface="Oswald Regular" panose="02000503000000000000" pitchFamily="2" charset="0"/>
              </a:rPr>
              <a:t>Each</a:t>
            </a:r>
            <a:r>
              <a:rPr lang="de-DE" sz="1200" dirty="0">
                <a:solidFill>
                  <a:schemeClr val="bg1"/>
                </a:solidFill>
                <a:latin typeface="Oswald Regular" panose="02000503000000000000" pitchFamily="2" charset="0"/>
              </a:rPr>
              <a:t> material on </a:t>
            </a:r>
            <a:r>
              <a:rPr lang="de-DE" sz="1200" dirty="0" err="1">
                <a:solidFill>
                  <a:schemeClr val="bg1"/>
                </a:solidFill>
                <a:latin typeface="Oswald Regular" panose="02000503000000000000" pitchFamily="2" charset="0"/>
              </a:rPr>
              <a:t>the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Earth</a:t>
            </a:r>
            <a:r>
              <a:rPr lang="de-DE" altLang="en-US" sz="1200" dirty="0" err="1">
                <a:solidFill>
                  <a:schemeClr val="bg1"/>
                </a:solidFill>
                <a:latin typeface="Oswald Regular" panose="02000503000000000000" pitchFamily="2" charset="0"/>
              </a:rPr>
              <a:t>‘</a:t>
            </a:r>
            <a:r>
              <a:rPr lang="de-DE" sz="1200" dirty="0" err="1">
                <a:solidFill>
                  <a:schemeClr val="bg1"/>
                </a:solidFill>
                <a:latin typeface="Oswald Regular" panose="02000503000000000000" pitchFamily="2" charset="0"/>
              </a:rPr>
              <a:t>s</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surface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has</a:t>
            </a:r>
            <a:r>
              <a:rPr lang="de-DE" sz="1200" dirty="0">
                <a:solidFill>
                  <a:schemeClr val="bg1"/>
                </a:solidFill>
                <a:latin typeface="Oswald Regular" panose="02000503000000000000" pitchFamily="2" charset="0"/>
              </a:rPr>
              <a:t> a </a:t>
            </a:r>
            <a:r>
              <a:rPr lang="de-DE" sz="1200" dirty="0" err="1">
                <a:solidFill>
                  <a:schemeClr val="bg1"/>
                </a:solidFill>
                <a:latin typeface="Oswald Regular" panose="02000503000000000000" pitchFamily="2" charset="0"/>
              </a:rPr>
              <a:t>unique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spectral</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characteristic</a:t>
            </a:r>
            <a:r>
              <a:rPr lang="de-DE" sz="1200" dirty="0">
                <a:solidFill>
                  <a:schemeClr val="bg1"/>
                </a:solidFill>
                <a:latin typeface="Oswald Regular" panose="02000503000000000000" pitchFamily="2" charset="0"/>
              </a:rPr>
              <a:t>. As </a:t>
            </a:r>
            <a:r>
              <a:rPr lang="de-DE" sz="1200" dirty="0" err="1">
                <a:solidFill>
                  <a:schemeClr val="bg1"/>
                </a:solidFill>
                <a:latin typeface="Oswald Regular" panose="02000503000000000000" pitchFamily="2" charset="0"/>
              </a:rPr>
              <a:t>explained</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previously</a:t>
            </a:r>
            <a:r>
              <a:rPr lang="de-DE" sz="1200" dirty="0">
                <a:solidFill>
                  <a:schemeClr val="bg1"/>
                </a:solidFill>
                <a:latin typeface="Oswald Regular" panose="02000503000000000000" pitchFamily="2" charset="0"/>
              </a:rPr>
              <a:t>,</a:t>
            </a:r>
            <a:r>
              <a:rPr lang="de-DE" sz="1200" baseline="0" dirty="0">
                <a:solidFill>
                  <a:schemeClr val="bg1"/>
                </a:solidFill>
                <a:latin typeface="Oswald Regular" panose="02000503000000000000" pitchFamily="2" charset="0"/>
              </a:rPr>
              <a:t> e</a:t>
            </a:r>
            <a:r>
              <a:rPr lang="de-DE" sz="1200" dirty="0">
                <a:solidFill>
                  <a:schemeClr val="bg1"/>
                </a:solidFill>
                <a:latin typeface="Oswald Regular" panose="02000503000000000000" pitchFamily="2" charset="0"/>
              </a:rPr>
              <a:t>lectronic and </a:t>
            </a:r>
            <a:r>
              <a:rPr lang="de-DE" sz="1200" dirty="0" err="1">
                <a:solidFill>
                  <a:schemeClr val="bg1"/>
                </a:solidFill>
                <a:latin typeface="Oswald Regular" panose="02000503000000000000" pitchFamily="2" charset="0"/>
              </a:rPr>
              <a:t>vibrational</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processes</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result</a:t>
            </a:r>
            <a:r>
              <a:rPr lang="de-DE" sz="1200" dirty="0">
                <a:solidFill>
                  <a:schemeClr val="bg1"/>
                </a:solidFill>
                <a:latin typeface="Oswald Regular" panose="02000503000000000000" pitchFamily="2" charset="0"/>
              </a:rPr>
              <a:t> in</a:t>
            </a:r>
            <a:r>
              <a:rPr lang="de-DE" sz="1200" baseline="0" dirty="0">
                <a:solidFill>
                  <a:schemeClr val="bg1"/>
                </a:solidFill>
                <a:latin typeface="Oswald Regular" panose="02000503000000000000" pitchFamily="2" charset="0"/>
              </a:rPr>
              <a:t> so </a:t>
            </a:r>
            <a:r>
              <a:rPr lang="de-DE" sz="1200" baseline="0" dirty="0" err="1">
                <a:solidFill>
                  <a:schemeClr val="bg1"/>
                </a:solidFill>
                <a:latin typeface="Oswald Regular" panose="02000503000000000000" pitchFamily="2" charset="0"/>
              </a:rPr>
              <a:t>called</a:t>
            </a:r>
            <a:r>
              <a:rPr lang="de-DE" sz="1200" baseline="0" dirty="0">
                <a:solidFill>
                  <a:schemeClr val="bg1"/>
                </a:solidFill>
                <a:latin typeface="Oswald Regular" panose="02000503000000000000" pitchFamily="2" charset="0"/>
              </a:rPr>
              <a:t> „</a:t>
            </a:r>
            <a:r>
              <a:rPr lang="de-DE" sz="1200" baseline="0" dirty="0" err="1">
                <a:solidFill>
                  <a:schemeClr val="bg1"/>
                </a:solidFill>
                <a:latin typeface="Oswald Regular" panose="02000503000000000000" pitchFamily="2" charset="0"/>
              </a:rPr>
              <a:t>absorption</a:t>
            </a:r>
            <a:r>
              <a:rPr lang="de-DE" sz="1200" baseline="0" dirty="0">
                <a:solidFill>
                  <a:schemeClr val="bg1"/>
                </a:solidFill>
                <a:latin typeface="Oswald Regular" panose="02000503000000000000" pitchFamily="2" charset="0"/>
              </a:rPr>
              <a:t> </a:t>
            </a:r>
            <a:r>
              <a:rPr lang="de-DE" sz="1200" baseline="0" dirty="0" err="1">
                <a:solidFill>
                  <a:schemeClr val="bg1"/>
                </a:solidFill>
                <a:latin typeface="Oswald Regular" panose="02000503000000000000" pitchFamily="2" charset="0"/>
              </a:rPr>
              <a:t>features</a:t>
            </a:r>
            <a:r>
              <a:rPr lang="de-DE" sz="1200" baseline="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spectral</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absorption</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minima</a:t>
            </a:r>
            <a:r>
              <a:rPr lang="de-DE" sz="1200" dirty="0">
                <a:solidFill>
                  <a:schemeClr val="bg1"/>
                </a:solidFill>
                <a:latin typeface="Oswald Regular" panose="02000503000000000000" pitchFamily="2" charset="0"/>
              </a:rPr>
              <a:t> and </a:t>
            </a:r>
            <a:r>
              <a:rPr lang="de-DE" sz="1200" dirty="0" err="1">
                <a:solidFill>
                  <a:schemeClr val="bg1"/>
                </a:solidFill>
                <a:latin typeface="Oswald Regular" panose="02000503000000000000" pitchFamily="2" charset="0"/>
              </a:rPr>
              <a:t>maxima</a:t>
            </a:r>
            <a:r>
              <a:rPr lang="de-DE" sz="1200" dirty="0">
                <a:solidFill>
                  <a:schemeClr val="bg1"/>
                </a:solidFill>
                <a:latin typeface="Oswald Regular" panose="02000503000000000000" pitchFamily="2" charset="0"/>
              </a:rPr>
              <a:t>. The </a:t>
            </a:r>
            <a:r>
              <a:rPr lang="de-DE" sz="1200" dirty="0" err="1">
                <a:solidFill>
                  <a:schemeClr val="bg1"/>
                </a:solidFill>
                <a:latin typeface="Oswald Regular" panose="02000503000000000000" pitchFamily="2" charset="0"/>
              </a:rPr>
              <a:t>shape</a:t>
            </a:r>
            <a:r>
              <a:rPr lang="de-DE" sz="1200" dirty="0">
                <a:solidFill>
                  <a:schemeClr val="bg1"/>
                </a:solidFill>
                <a:latin typeface="Oswald Regular" panose="02000503000000000000" pitchFamily="2" charset="0"/>
              </a:rPr>
              <a:t> and </a:t>
            </a:r>
            <a:r>
              <a:rPr lang="de-DE" sz="1200" dirty="0" err="1">
                <a:solidFill>
                  <a:schemeClr val="bg1"/>
                </a:solidFill>
                <a:latin typeface="Oswald Regular" panose="02000503000000000000" pitchFamily="2" charset="0"/>
              </a:rPr>
              <a:t>position</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wavelength</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of</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these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features</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allows</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the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identification</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of</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materials</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their</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depth</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to</a:t>
            </a:r>
            <a:r>
              <a:rPr lang="de-DE" sz="1200" baseline="0" dirty="0">
                <a:solidFill>
                  <a:schemeClr val="bg1"/>
                </a:solidFill>
                <a:latin typeface="Oswald Regular" panose="02000503000000000000" pitchFamily="2" charset="0"/>
              </a:rPr>
              <a:t> </a:t>
            </a:r>
            <a:r>
              <a:rPr lang="de-DE" sz="1200" baseline="0" dirty="0" err="1">
                <a:solidFill>
                  <a:schemeClr val="bg1"/>
                </a:solidFill>
                <a:latin typeface="Oswald Regular" panose="02000503000000000000" pitchFamily="2" charset="0"/>
              </a:rPr>
              <a:t>some</a:t>
            </a:r>
            <a:r>
              <a:rPr lang="de-DE" sz="1200" baseline="0" dirty="0">
                <a:solidFill>
                  <a:schemeClr val="bg1"/>
                </a:solidFill>
                <a:latin typeface="Oswald Regular" panose="02000503000000000000" pitchFamily="2" charset="0"/>
              </a:rPr>
              <a:t> </a:t>
            </a:r>
            <a:r>
              <a:rPr lang="de-DE" sz="1200" baseline="0" dirty="0" err="1">
                <a:solidFill>
                  <a:schemeClr val="bg1"/>
                </a:solidFill>
                <a:latin typeface="Oswald Regular" panose="02000503000000000000" pitchFamily="2" charset="0"/>
              </a:rPr>
              <a:t>extent</a:t>
            </a:r>
            <a:r>
              <a:rPr lang="de-DE" sz="1200" baseline="0" dirty="0">
                <a:solidFill>
                  <a:schemeClr val="bg1"/>
                </a:solidFill>
                <a:latin typeface="Oswald Regular" panose="02000503000000000000" pitchFamily="2" charset="0"/>
              </a:rPr>
              <a:t>)</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the</a:t>
            </a:r>
            <a:r>
              <a:rPr lang="de-DE" sz="1200" dirty="0">
                <a:solidFill>
                  <a:schemeClr val="bg1"/>
                </a:solidFill>
                <a:latin typeface="Oswald Regular" panose="02000503000000000000" pitchFamily="2" charset="0"/>
              </a:rPr>
              <a:t> </a:t>
            </a:r>
            <a:r>
              <a:rPr lang="de-DE" sz="1200" dirty="0" err="1">
                <a:solidFill>
                  <a:schemeClr val="bg1"/>
                </a:solidFill>
                <a:latin typeface="Oswald Regular" panose="02000503000000000000" pitchFamily="2" charset="0"/>
              </a:rPr>
              <a:t>quantification</a:t>
            </a:r>
            <a:r>
              <a:rPr lang="de-DE" sz="1200" dirty="0">
                <a:solidFill>
                  <a:schemeClr val="bg1"/>
                </a:solidFill>
                <a:latin typeface="Oswald Regular" panose="02000503000000000000" pitchFamily="2" charset="0"/>
              </a:rPr>
              <a:t>. </a:t>
            </a:r>
            <a:endParaRPr lang="en-US" sz="1200" dirty="0">
              <a:solidFill>
                <a:schemeClr val="bg1"/>
              </a:solidFill>
              <a:latin typeface="Oswald Regular" panose="02000503000000000000" pitchFamily="2" charset="0"/>
            </a:endParaRP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38</a:t>
            </a:fld>
            <a:endParaRPr lang="it-IT"/>
          </a:p>
        </p:txBody>
      </p:sp>
    </p:spTree>
    <p:extLst>
      <p:ext uri="{BB962C8B-B14F-4D97-AF65-F5344CB8AC3E}">
        <p14:creationId xmlns:p14="http://schemas.microsoft.com/office/powerpoint/2010/main" val="3229541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Reflectance spectra of minerals are dominated in the visible near-infrared (VNIR) wavelength range (400 nm to 1400 nm) by the presence or absence of transition metal ions (e.g., Fe, Cr, Co, Ni) resulting in absorption features due to electronic processes. The presence or absence of water and hydroxyl, carbonate and sulphate determine absorption features in the SWIR region due to vibrational processes. These phyllosilicates, </a:t>
            </a:r>
            <a:r>
              <a:rPr lang="en-US" sz="1200" kern="1200" dirty="0" err="1">
                <a:solidFill>
                  <a:schemeClr val="tx1"/>
                </a:solidFill>
                <a:effectLst/>
                <a:latin typeface="+mn-lt"/>
                <a:ea typeface="+mn-ea"/>
                <a:cs typeface="+mn-cs"/>
              </a:rPr>
              <a:t>sorosilicates</a:t>
            </a:r>
            <a:r>
              <a:rPr lang="en-US" sz="1200" kern="1200" dirty="0">
                <a:solidFill>
                  <a:schemeClr val="tx1"/>
                </a:solidFill>
                <a:effectLst/>
                <a:latin typeface="+mn-lt"/>
                <a:ea typeface="+mn-ea"/>
                <a:cs typeface="+mn-cs"/>
              </a:rPr>
              <a:t>, hydroxides, sulphates, amphiboles and carbonates are widespread components of the Earth’s surface. The absorption band depth is related to grain or particle size, as the amount of light scattered and absorbed by a grain is dependent on grain size (van der Meer et al., 2012). In general, absorption band depth is correlated with the (relative) amount of material present. </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39</a:t>
            </a:fld>
            <a:endParaRPr lang="it-IT"/>
          </a:p>
        </p:txBody>
      </p:sp>
    </p:spTree>
    <p:extLst>
      <p:ext uri="{BB962C8B-B14F-4D97-AF65-F5344CB8AC3E}">
        <p14:creationId xmlns:p14="http://schemas.microsoft.com/office/powerpoint/2010/main" val="2902189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These</a:t>
            </a:r>
            <a:r>
              <a:rPr lang="de-DE" baseline="0" dirty="0"/>
              <a:t> </a:t>
            </a:r>
            <a:r>
              <a:rPr lang="de-DE" baseline="0" dirty="0" err="1"/>
              <a:t>figures</a:t>
            </a:r>
            <a:r>
              <a:rPr lang="de-DE" baseline="0" dirty="0"/>
              <a:t> </a:t>
            </a:r>
            <a:r>
              <a:rPr lang="de-DE" baseline="0" dirty="0" err="1"/>
              <a:t>present</a:t>
            </a:r>
            <a:r>
              <a:rPr lang="de-DE" baseline="0" dirty="0"/>
              <a:t> </a:t>
            </a:r>
            <a:r>
              <a:rPr lang="de-DE" baseline="0" dirty="0" err="1"/>
              <a:t>surface</a:t>
            </a:r>
            <a:r>
              <a:rPr lang="de-DE" baseline="0" dirty="0"/>
              <a:t> </a:t>
            </a:r>
            <a:r>
              <a:rPr lang="de-DE" baseline="0" dirty="0" err="1"/>
              <a:t>reflectance</a:t>
            </a:r>
            <a:r>
              <a:rPr lang="de-DE" baseline="0" dirty="0"/>
              <a:t> </a:t>
            </a:r>
            <a:r>
              <a:rPr lang="de-DE" baseline="0" dirty="0" err="1"/>
              <a:t>spectra</a:t>
            </a:r>
            <a:r>
              <a:rPr lang="de-DE" baseline="0" dirty="0"/>
              <a:t> </a:t>
            </a:r>
            <a:r>
              <a:rPr lang="de-DE" baseline="0" dirty="0" err="1"/>
              <a:t>where</a:t>
            </a:r>
            <a:r>
              <a:rPr lang="de-DE" baseline="0" dirty="0"/>
              <a:t> </a:t>
            </a:r>
            <a:r>
              <a:rPr lang="de-DE" baseline="0" dirty="0" err="1"/>
              <a:t>surface</a:t>
            </a:r>
            <a:r>
              <a:rPr lang="de-DE" baseline="0" dirty="0"/>
              <a:t> </a:t>
            </a:r>
            <a:r>
              <a:rPr lang="de-DE" baseline="0" dirty="0" err="1"/>
              <a:t>coatings</a:t>
            </a:r>
            <a:r>
              <a:rPr lang="de-DE" baseline="0" dirty="0"/>
              <a:t> (e.g. an iron </a:t>
            </a:r>
            <a:r>
              <a:rPr lang="de-DE" baseline="0" dirty="0" err="1"/>
              <a:t>oxide</a:t>
            </a:r>
            <a:r>
              <a:rPr lang="de-DE" baseline="0" dirty="0"/>
              <a:t> </a:t>
            </a:r>
            <a:r>
              <a:rPr lang="de-DE" baseline="0" dirty="0" err="1"/>
              <a:t>patina</a:t>
            </a:r>
            <a:r>
              <a:rPr lang="de-DE" baseline="0" dirty="0"/>
              <a:t> on </a:t>
            </a:r>
            <a:r>
              <a:rPr lang="de-DE" baseline="0" dirty="0" err="1"/>
              <a:t>Kaolonite</a:t>
            </a:r>
            <a:r>
              <a:rPr lang="de-DE" baseline="0" dirty="0"/>
              <a:t> and </a:t>
            </a:r>
            <a:r>
              <a:rPr lang="de-DE" baseline="0" dirty="0" err="1"/>
              <a:t>lichens</a:t>
            </a:r>
            <a:r>
              <a:rPr lang="de-DE" baseline="0" dirty="0"/>
              <a:t>) alter </a:t>
            </a:r>
            <a:r>
              <a:rPr lang="de-DE" baseline="0" dirty="0" err="1"/>
              <a:t>the</a:t>
            </a:r>
            <a:r>
              <a:rPr lang="de-DE" baseline="0" dirty="0"/>
              <a:t> </a:t>
            </a:r>
            <a:r>
              <a:rPr lang="de-DE" baseline="0" dirty="0" err="1"/>
              <a:t>surface</a:t>
            </a:r>
            <a:r>
              <a:rPr lang="de-DE" baseline="0" dirty="0"/>
              <a:t> and </a:t>
            </a:r>
            <a:r>
              <a:rPr lang="de-DE" baseline="0" dirty="0" err="1"/>
              <a:t>thus</a:t>
            </a:r>
            <a:r>
              <a:rPr lang="de-DE" baseline="0" dirty="0"/>
              <a:t> </a:t>
            </a:r>
            <a:r>
              <a:rPr lang="de-DE" baseline="0" dirty="0" err="1"/>
              <a:t>conceal</a:t>
            </a:r>
            <a:r>
              <a:rPr lang="de-DE" baseline="0" dirty="0"/>
              <a:t> </a:t>
            </a:r>
            <a:r>
              <a:rPr lang="de-DE" baseline="0" dirty="0" err="1"/>
              <a:t>characteristic</a:t>
            </a:r>
            <a:r>
              <a:rPr lang="de-DE" baseline="0" dirty="0"/>
              <a:t> </a:t>
            </a:r>
            <a:r>
              <a:rPr lang="de-DE" baseline="0" dirty="0" err="1"/>
              <a:t>reflectance</a:t>
            </a:r>
            <a:r>
              <a:rPr lang="de-DE" baseline="0" dirty="0"/>
              <a:t> </a:t>
            </a:r>
            <a:r>
              <a:rPr lang="de-DE" baseline="0" dirty="0" err="1"/>
              <a:t>features</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40</a:t>
            </a:fld>
            <a:endParaRPr lang="it-IT"/>
          </a:p>
        </p:txBody>
      </p:sp>
    </p:spTree>
    <p:extLst>
      <p:ext uri="{BB962C8B-B14F-4D97-AF65-F5344CB8AC3E}">
        <p14:creationId xmlns:p14="http://schemas.microsoft.com/office/powerpoint/2010/main" val="29604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Absorption characteristics</a:t>
            </a:r>
            <a:r>
              <a:rPr lang="en-US" baseline="0" dirty="0"/>
              <a:t> of v</a:t>
            </a:r>
            <a:r>
              <a:rPr lang="en-US" dirty="0"/>
              <a:t>egetation are predominantly very similar, even between plant species, because the molecular mechanisms underlying the absorption are found in various substances of the plants</a:t>
            </a:r>
            <a:r>
              <a:rPr lang="en-US" baseline="0" dirty="0"/>
              <a:t> </a:t>
            </a:r>
            <a:r>
              <a:rPr lang="en-US" dirty="0"/>
              <a:t>(e.g. O-H bond in water, cellulose and starch). Therefore, clear assignments of</a:t>
            </a:r>
            <a:r>
              <a:rPr lang="en-US" baseline="0" dirty="0"/>
              <a:t> a</a:t>
            </a:r>
            <a:r>
              <a:rPr lang="en-US" dirty="0"/>
              <a:t>bsorption bands and molecular processes are difficult to make. Except for the leaf pigments</a:t>
            </a:r>
            <a:r>
              <a:rPr lang="en-US" baseline="0" dirty="0"/>
              <a:t> </a:t>
            </a:r>
            <a:r>
              <a:rPr lang="en-US" dirty="0"/>
              <a:t>(e.g. chlorophyll and carotenoids), many of the biochemical plant substances occur only in low concentrations, so that only minimal absorption bands are measured.</a:t>
            </a:r>
            <a:r>
              <a:rPr lang="en-US" baseline="0" dirty="0"/>
              <a:t> </a:t>
            </a:r>
            <a:r>
              <a:rPr lang="en-US" dirty="0"/>
              <a:t>In addition, there are multiple scattering processes at leaf (mesophyll), plant, as well as at canopy level, which determine the shape of the absorption bands.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spectral reflectance curve of healthy green vegetation has a minimum in the visible (VIS) part of the electromagnetic spectrum due to leaf</a:t>
            </a:r>
            <a:r>
              <a:rPr lang="en-US" baseline="0" dirty="0"/>
              <a:t> </a:t>
            </a:r>
            <a:r>
              <a:rPr lang="en-US" dirty="0"/>
              <a:t>pigments.</a:t>
            </a:r>
            <a:r>
              <a:rPr lang="en-US" baseline="0" dirty="0"/>
              <a:t> </a:t>
            </a:r>
            <a:r>
              <a:rPr lang="en-US" dirty="0"/>
              <a:t>Chlorophyll</a:t>
            </a:r>
            <a:r>
              <a:rPr lang="en-US" baseline="0" dirty="0"/>
              <a:t> </a:t>
            </a:r>
            <a:r>
              <a:rPr lang="en-US" dirty="0"/>
              <a:t>pigments selectively absorb blue (400–500 nm) and red (600–700 nm) light for photosynthesis and less green light (500–600 nm), resulting in a “green peak” and the green appearance of healthy vegetation to human eyes. Other pigments like carotenoids and xanthophylls </a:t>
            </a:r>
            <a:r>
              <a:rPr lang="en-US" baseline="0" dirty="0"/>
              <a:t>have</a:t>
            </a:r>
            <a:r>
              <a:rPr lang="en-US" dirty="0"/>
              <a:t> strong absorptions in the blue wavelengths range (400–500 nm)</a:t>
            </a:r>
            <a:r>
              <a:rPr lang="en-US" baseline="0" dirty="0"/>
              <a:t> </a:t>
            </a:r>
            <a:r>
              <a:rPr lang="en-US" dirty="0"/>
              <a:t>and are responsible for various leaf colors.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spectral reflectance curve increases strongly towards the near-infrared range (NIR). In the NIR (700-1300 nm), leaf absorption by pigments and</a:t>
            </a:r>
            <a:r>
              <a:rPr lang="en-US" baseline="0" dirty="0"/>
              <a:t> other constituents </a:t>
            </a:r>
            <a:r>
              <a:rPr lang="en-US" dirty="0"/>
              <a:t>is small</a:t>
            </a:r>
            <a:r>
              <a:rPr lang="en-US" baseline="0" dirty="0"/>
              <a:t> and m</a:t>
            </a:r>
            <a:r>
              <a:rPr lang="en-US" dirty="0"/>
              <a:t>ost energy is transmitted or reflected, depending on leaf structural characteristics, resulting in a high plateau.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range between red (VIS) light and near infrared is characterized by a steep slope, called "red edge“ and is used in plant stress detection. The reflectance</a:t>
            </a:r>
            <a:r>
              <a:rPr lang="en-US" baseline="0" dirty="0"/>
              <a:t> of s</a:t>
            </a:r>
            <a:r>
              <a:rPr lang="en-US" dirty="0"/>
              <a:t>tressed vegetation is generally higher in the VIS and lower in the infrared range as compared to healthy vegetation. Besides, there is a flattening and shift </a:t>
            </a:r>
            <a:r>
              <a:rPr lang="de-DE" dirty="0" err="1"/>
              <a:t>to</a:t>
            </a:r>
            <a:r>
              <a:rPr lang="de-DE" dirty="0"/>
              <a:t> </a:t>
            </a:r>
            <a:r>
              <a:rPr lang="de-DE" dirty="0" err="1"/>
              <a:t>shorter</a:t>
            </a:r>
            <a:r>
              <a:rPr lang="de-DE" dirty="0"/>
              <a:t> </a:t>
            </a:r>
            <a:r>
              <a:rPr lang="de-DE" dirty="0" err="1"/>
              <a:t>wavelength</a:t>
            </a:r>
            <a:r>
              <a:rPr lang="de-DE" dirty="0"/>
              <a:t> in </a:t>
            </a:r>
            <a:r>
              <a:rPr lang="de-DE" dirty="0" err="1"/>
              <a:t>the</a:t>
            </a:r>
            <a:r>
              <a:rPr lang="de-DE" dirty="0"/>
              <a:t> </a:t>
            </a:r>
            <a:r>
              <a:rPr lang="de-DE" dirty="0" err="1"/>
              <a:t>red</a:t>
            </a:r>
            <a:r>
              <a:rPr lang="de-DE" dirty="0"/>
              <a:t> </a:t>
            </a:r>
            <a:r>
              <a:rPr lang="de-DE" dirty="0" err="1"/>
              <a:t>edge</a:t>
            </a:r>
            <a:r>
              <a:rPr lang="de-DE" dirty="0"/>
              <a:t> </a:t>
            </a:r>
            <a:r>
              <a:rPr lang="de-DE" dirty="0" err="1"/>
              <a:t>portion</a:t>
            </a:r>
            <a:r>
              <a:rPr lang="de-DE" dirty="0"/>
              <a:t> </a:t>
            </a:r>
            <a:r>
              <a:rPr lang="de-DE" dirty="0" err="1"/>
              <a:t>of</a:t>
            </a:r>
            <a:r>
              <a:rPr lang="de-DE" dirty="0"/>
              <a:t> </a:t>
            </a:r>
            <a:r>
              <a:rPr lang="de-DE" dirty="0" err="1"/>
              <a:t>the</a:t>
            </a:r>
            <a:r>
              <a:rPr lang="de-DE" dirty="0"/>
              <a:t> </a:t>
            </a:r>
            <a:r>
              <a:rPr lang="de-DE" dirty="0" err="1"/>
              <a:t>spectrum</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SWIR region (1300–2500 nm) is dominated by water absorption (particularly at 1400 and 1900 nm) with reflectance increasing with decreasing leaf water content.</a:t>
            </a:r>
            <a:r>
              <a:rPr lang="en-US" baseline="0" dirty="0"/>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r>
              <a:rPr lang="de-DE" dirty="0" err="1"/>
              <a:t>based</a:t>
            </a:r>
            <a:r>
              <a:rPr lang="de-DE" dirty="0"/>
              <a:t> on </a:t>
            </a:r>
            <a:r>
              <a:rPr lang="de-DE" dirty="0" err="1"/>
              <a:t>Huete</a:t>
            </a:r>
            <a:r>
              <a:rPr lang="de-DE" dirty="0"/>
              <a:t> 2004 and </a:t>
            </a:r>
            <a:r>
              <a:rPr lang="de-DE" dirty="0" err="1"/>
              <a:t>Ustin</a:t>
            </a:r>
            <a:r>
              <a:rPr lang="de-DE" dirty="0"/>
              <a:t> 2004)</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41</a:t>
            </a:fld>
            <a:endParaRPr lang="it-IT"/>
          </a:p>
        </p:txBody>
      </p:sp>
    </p:spTree>
    <p:extLst>
      <p:ext uri="{BB962C8B-B14F-4D97-AF65-F5344CB8AC3E}">
        <p14:creationId xmlns:p14="http://schemas.microsoft.com/office/powerpoint/2010/main" val="1869973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An </a:t>
            </a:r>
            <a:r>
              <a:rPr lang="de-DE" dirty="0" err="1"/>
              <a:t>increase</a:t>
            </a:r>
            <a:r>
              <a:rPr lang="de-DE" dirty="0"/>
              <a:t> in </a:t>
            </a:r>
            <a:r>
              <a:rPr lang="de-DE" dirty="0" err="1"/>
              <a:t>leaf</a:t>
            </a:r>
            <a:r>
              <a:rPr lang="de-DE" dirty="0"/>
              <a:t> </a:t>
            </a:r>
            <a:r>
              <a:rPr lang="de-DE" dirty="0" err="1"/>
              <a:t>moisture</a:t>
            </a:r>
            <a:r>
              <a:rPr lang="de-DE" dirty="0"/>
              <a:t> </a:t>
            </a:r>
            <a:r>
              <a:rPr lang="de-DE" dirty="0" err="1"/>
              <a:t>content</a:t>
            </a:r>
            <a:r>
              <a:rPr lang="de-DE" dirty="0"/>
              <a:t> </a:t>
            </a:r>
            <a:r>
              <a:rPr lang="de-DE" dirty="0" err="1"/>
              <a:t>results</a:t>
            </a:r>
            <a:r>
              <a:rPr lang="de-DE" dirty="0"/>
              <a:t> in a </a:t>
            </a:r>
            <a:r>
              <a:rPr lang="de-DE" dirty="0" err="1"/>
              <a:t>general</a:t>
            </a:r>
            <a:r>
              <a:rPr lang="de-DE" dirty="0"/>
              <a:t> </a:t>
            </a:r>
            <a:r>
              <a:rPr lang="de-DE" dirty="0" err="1"/>
              <a:t>decreae</a:t>
            </a:r>
            <a:r>
              <a:rPr lang="de-DE" dirty="0"/>
              <a:t> </a:t>
            </a:r>
            <a:r>
              <a:rPr lang="de-DE" dirty="0" err="1"/>
              <a:t>of</a:t>
            </a:r>
            <a:r>
              <a:rPr lang="de-DE" dirty="0"/>
              <a:t> </a:t>
            </a:r>
            <a:r>
              <a:rPr lang="de-DE" dirty="0" err="1"/>
              <a:t>reflectance</a:t>
            </a:r>
            <a:r>
              <a:rPr lang="de-DE" dirty="0"/>
              <a:t>, </a:t>
            </a:r>
            <a:r>
              <a:rPr lang="de-DE" dirty="0" err="1"/>
              <a:t>especially</a:t>
            </a:r>
            <a:r>
              <a:rPr lang="de-DE" dirty="0"/>
              <a:t> in </a:t>
            </a:r>
            <a:r>
              <a:rPr lang="de-DE" dirty="0" err="1"/>
              <a:t>the</a:t>
            </a:r>
            <a:r>
              <a:rPr lang="de-DE" dirty="0"/>
              <a:t> NIR and SWIR,</a:t>
            </a:r>
            <a:r>
              <a:rPr lang="de-DE" baseline="0" dirty="0"/>
              <a:t> </a:t>
            </a:r>
            <a:r>
              <a:rPr lang="de-DE" baseline="0" dirty="0" err="1"/>
              <a:t>accompanied</a:t>
            </a:r>
            <a:r>
              <a:rPr lang="de-DE" baseline="0" dirty="0"/>
              <a:t> </a:t>
            </a:r>
            <a:r>
              <a:rPr lang="de-DE" baseline="0" dirty="0" err="1"/>
              <a:t>by</a:t>
            </a:r>
            <a:r>
              <a:rPr lang="de-DE" baseline="0" dirty="0"/>
              <a:t> an </a:t>
            </a:r>
            <a:r>
              <a:rPr lang="de-DE" baseline="0" dirty="0" err="1"/>
              <a:t>increase</a:t>
            </a:r>
            <a:r>
              <a:rPr lang="de-DE" baseline="0" dirty="0"/>
              <a:t> (</a:t>
            </a:r>
            <a:r>
              <a:rPr lang="de-DE" baseline="0" dirty="0" err="1"/>
              <a:t>depth</a:t>
            </a:r>
            <a:r>
              <a:rPr lang="de-DE" baseline="0" dirty="0"/>
              <a:t>, </a:t>
            </a:r>
            <a:r>
              <a:rPr lang="de-DE" baseline="0" dirty="0" err="1"/>
              <a:t>width</a:t>
            </a:r>
            <a:r>
              <a:rPr lang="de-DE" baseline="0" dirty="0"/>
              <a:t>) </a:t>
            </a:r>
            <a:r>
              <a:rPr lang="de-DE" baseline="0" dirty="0" err="1"/>
              <a:t>of</a:t>
            </a:r>
            <a:r>
              <a:rPr lang="de-DE" baseline="0" dirty="0"/>
              <a:t> </a:t>
            </a:r>
            <a:r>
              <a:rPr lang="de-DE" baseline="0" dirty="0" err="1"/>
              <a:t>the</a:t>
            </a:r>
            <a:r>
              <a:rPr lang="de-DE" baseline="0" dirty="0"/>
              <a:t> </a:t>
            </a:r>
            <a:r>
              <a:rPr lang="de-DE" baseline="0" dirty="0" err="1"/>
              <a:t>water</a:t>
            </a:r>
            <a:r>
              <a:rPr lang="de-DE" baseline="0" dirty="0"/>
              <a:t> </a:t>
            </a:r>
            <a:r>
              <a:rPr lang="de-DE" baseline="0" dirty="0" err="1"/>
              <a:t>absorption</a:t>
            </a:r>
            <a:r>
              <a:rPr lang="de-DE" baseline="0" dirty="0"/>
              <a:t> </a:t>
            </a:r>
            <a:r>
              <a:rPr lang="de-DE" baseline="0" dirty="0" err="1"/>
              <a:t>features</a:t>
            </a:r>
            <a:r>
              <a:rPr lang="de-DE" baseline="0" dirty="0"/>
              <a:t> </a:t>
            </a:r>
            <a:r>
              <a:rPr lang="de-DE" baseline="0" dirty="0" err="1"/>
              <a:t>near</a:t>
            </a:r>
            <a:r>
              <a:rPr lang="de-DE" baseline="0" dirty="0"/>
              <a:t> 1400 and 1900 nm.</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42</a:t>
            </a:fld>
            <a:endParaRPr lang="it-IT"/>
          </a:p>
        </p:txBody>
      </p:sp>
    </p:spTree>
    <p:extLst>
      <p:ext uri="{BB962C8B-B14F-4D97-AF65-F5344CB8AC3E}">
        <p14:creationId xmlns:p14="http://schemas.microsoft.com/office/powerpoint/2010/main" val="343506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The electromagnetic spectrum can be divided into several ranges (or wavebands)</a:t>
            </a:r>
            <a:r>
              <a:rPr lang="en-US" altLang="de-DE" baseline="0" dirty="0"/>
              <a:t>, </a:t>
            </a:r>
            <a:r>
              <a:rPr lang="en-US" altLang="de-DE" dirty="0"/>
              <a:t>starting at very short wavelengths (high frequencies) with the </a:t>
            </a:r>
            <a:r>
              <a:rPr lang="en-US" altLang="de-DE" b="1" dirty="0"/>
              <a:t>X-rays</a:t>
            </a:r>
            <a:r>
              <a:rPr lang="en-US" altLang="de-DE" dirty="0"/>
              <a:t> in the range of approximately 0.01 µm,</a:t>
            </a:r>
            <a:r>
              <a:rPr lang="en-US" altLang="de-DE" baseline="0" dirty="0"/>
              <a:t> </a:t>
            </a:r>
            <a:r>
              <a:rPr lang="en-US" altLang="de-DE" dirty="0"/>
              <a:t>followed by </a:t>
            </a:r>
            <a:r>
              <a:rPr lang="en-US" altLang="de-DE" b="1" dirty="0"/>
              <a:t>ultraviolet radiation (UV) </a:t>
            </a:r>
            <a:r>
              <a:rPr lang="en-US" altLang="de-DE" dirty="0"/>
              <a:t>with wavelengths of 0.1 – 0.3 µm (1-10-6m). The range of light </a:t>
            </a:r>
            <a:r>
              <a:rPr lang="en-US" altLang="de-DE" b="1" dirty="0"/>
              <a:t>visible to humans (VIS) </a:t>
            </a:r>
            <a:r>
              <a:rPr lang="en-US" altLang="de-DE" dirty="0"/>
              <a:t>ranges from 0.38 to 0.78 µm and includes the colors violet, blue, green, yellow to orange and red. The visible spectrum is followed by </a:t>
            </a:r>
            <a:r>
              <a:rPr lang="en-US" altLang="de-DE" b="1" dirty="0"/>
              <a:t>infrared wavelengths (IR), </a:t>
            </a:r>
            <a:r>
              <a:rPr lang="en-US" altLang="de-DE" dirty="0"/>
              <a:t>divided into </a:t>
            </a:r>
            <a:r>
              <a:rPr lang="en-US" altLang="de-DE" b="1" dirty="0"/>
              <a:t>near infrared (NIR), short wave infrared (SWIR), mid infrared (MIR) and thermal infrared (TIR)</a:t>
            </a:r>
            <a:r>
              <a:rPr lang="en-US" altLang="de-DE" baseline="0" dirty="0"/>
              <a:t> that are </a:t>
            </a:r>
            <a:r>
              <a:rPr lang="en-US" altLang="de-DE" dirty="0"/>
              <a:t>followed by long wavelengths such as </a:t>
            </a:r>
            <a:r>
              <a:rPr lang="en-US" altLang="de-DE" b="1" dirty="0"/>
              <a:t>microwaves</a:t>
            </a:r>
            <a:r>
              <a:rPr lang="en-US" altLang="de-DE" dirty="0"/>
              <a:t> and </a:t>
            </a:r>
            <a:r>
              <a:rPr lang="en-US" altLang="de-DE" b="1" dirty="0"/>
              <a:t>radio waves</a:t>
            </a:r>
            <a:r>
              <a:rPr lang="en-US" alt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This</a:t>
            </a:r>
            <a:r>
              <a:rPr lang="de-DE" baseline="0" dirty="0"/>
              <a:t> </a:t>
            </a:r>
            <a:r>
              <a:rPr lang="de-DE" baseline="0" dirty="0" err="1"/>
              <a:t>figure</a:t>
            </a:r>
            <a:r>
              <a:rPr lang="de-DE" baseline="0" dirty="0"/>
              <a:t> </a:t>
            </a:r>
            <a:r>
              <a:rPr lang="de-DE" baseline="0" dirty="0" err="1"/>
              <a:t>represents</a:t>
            </a:r>
            <a:r>
              <a:rPr lang="de-DE" baseline="0" dirty="0"/>
              <a:t> </a:t>
            </a:r>
            <a:r>
              <a:rPr lang="de-DE" baseline="0" dirty="0" err="1"/>
              <a:t>the</a:t>
            </a:r>
            <a:r>
              <a:rPr lang="de-DE" baseline="0" dirty="0"/>
              <a:t> </a:t>
            </a:r>
            <a:r>
              <a:rPr lang="de-DE" b="1" baseline="0" dirty="0" err="1"/>
              <a:t>definition</a:t>
            </a:r>
            <a:r>
              <a:rPr lang="de-DE" b="1" baseline="0" dirty="0"/>
              <a:t> </a:t>
            </a:r>
            <a:r>
              <a:rPr lang="de-DE" b="1" baseline="0" dirty="0" err="1"/>
              <a:t>of</a:t>
            </a:r>
            <a:r>
              <a:rPr lang="de-DE" b="1" baseline="0" dirty="0"/>
              <a:t> </a:t>
            </a:r>
            <a:r>
              <a:rPr lang="de-DE" b="1" baseline="0" dirty="0" err="1"/>
              <a:t>wavelength</a:t>
            </a:r>
            <a:r>
              <a:rPr lang="de-DE" b="1" baseline="0" dirty="0"/>
              <a:t> </a:t>
            </a:r>
            <a:r>
              <a:rPr lang="de-DE" b="1" baseline="0" dirty="0" err="1"/>
              <a:t>ranges</a:t>
            </a:r>
            <a:r>
              <a:rPr lang="de-DE" b="1" baseline="0" dirty="0"/>
              <a:t> </a:t>
            </a:r>
            <a:r>
              <a:rPr lang="de-DE" b="1" baseline="0" dirty="0" err="1"/>
              <a:t>that</a:t>
            </a:r>
            <a:r>
              <a:rPr lang="de-DE" b="1" baseline="0" dirty="0"/>
              <a:t> is </a:t>
            </a:r>
            <a:r>
              <a:rPr lang="de-DE" b="1" baseline="0" dirty="0" err="1"/>
              <a:t>commonly</a:t>
            </a:r>
            <a:r>
              <a:rPr lang="de-DE" b="1" baseline="0" dirty="0"/>
              <a:t> </a:t>
            </a:r>
            <a:r>
              <a:rPr lang="de-DE" b="1" baseline="0" dirty="0" err="1"/>
              <a:t>used</a:t>
            </a:r>
            <a:r>
              <a:rPr lang="de-DE" b="1" baseline="0" dirty="0"/>
              <a:t> in (</a:t>
            </a:r>
            <a:r>
              <a:rPr lang="de-DE" b="1" baseline="0" dirty="0" err="1"/>
              <a:t>optical</a:t>
            </a:r>
            <a:r>
              <a:rPr lang="de-DE" b="1" baseline="0" dirty="0"/>
              <a:t>) remote </a:t>
            </a:r>
            <a:r>
              <a:rPr lang="de-DE" b="1" baseline="0" dirty="0" err="1"/>
              <a:t>sensing</a:t>
            </a:r>
            <a:r>
              <a:rPr lang="de-DE" baseline="0" dirty="0"/>
              <a:t>. </a:t>
            </a:r>
            <a:r>
              <a:rPr lang="de-DE" baseline="0" dirty="0" err="1"/>
              <a:t>There</a:t>
            </a:r>
            <a:r>
              <a:rPr lang="de-DE" baseline="0" dirty="0"/>
              <a:t> </a:t>
            </a:r>
            <a:r>
              <a:rPr lang="de-DE" baseline="0" dirty="0" err="1"/>
              <a:t>are</a:t>
            </a:r>
            <a:r>
              <a:rPr lang="de-DE" baseline="0" dirty="0"/>
              <a:t> </a:t>
            </a:r>
            <a:r>
              <a:rPr lang="de-DE" baseline="0" dirty="0" err="1"/>
              <a:t>other</a:t>
            </a:r>
            <a:r>
              <a:rPr lang="de-DE" baseline="0" dirty="0"/>
              <a:t> </a:t>
            </a:r>
            <a:r>
              <a:rPr lang="de-DE" baseline="0" dirty="0" err="1"/>
              <a:t>definitions</a:t>
            </a:r>
            <a:r>
              <a:rPr lang="de-DE" baseline="0" dirty="0"/>
              <a:t>, e.g. in </a:t>
            </a:r>
            <a:r>
              <a:rPr lang="de-DE" baseline="0" dirty="0" err="1"/>
              <a:t>spectroscopy</a:t>
            </a:r>
            <a:r>
              <a:rPr lang="de-DE" baseline="0" dirty="0"/>
              <a:t> (</a:t>
            </a:r>
            <a:r>
              <a:rPr lang="de-DE" baseline="0" dirty="0" err="1"/>
              <a:t>from</a:t>
            </a:r>
            <a:r>
              <a:rPr lang="de-DE" baseline="0" dirty="0"/>
              <a:t> Clark 1999: </a:t>
            </a:r>
            <a:r>
              <a:rPr lang="en-US" sz="1200" kern="1200" dirty="0">
                <a:solidFill>
                  <a:schemeClr val="tx1"/>
                </a:solidFill>
                <a:effectLst/>
                <a:latin typeface="+mn-lt"/>
                <a:ea typeface="+mn-ea"/>
                <a:cs typeface="+mn-cs"/>
              </a:rPr>
              <a:t>ultraviolet (UV): 0.001 to 0.4 µm, visible: 0.4 to 0.7 µm, near-infrared (NIR): 0.7 to 3.0 µm, mid- infrared (MIR): 3.0 to 30 µm, and far infrared (FIR): 30 µm to 1 mm)</a:t>
            </a:r>
            <a:endParaRPr lang="de-DE"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6</a:t>
            </a:fld>
            <a:endParaRPr lang="it-IT"/>
          </a:p>
        </p:txBody>
      </p:sp>
    </p:spTree>
    <p:extLst>
      <p:ext uri="{BB962C8B-B14F-4D97-AF65-F5344CB8AC3E}">
        <p14:creationId xmlns:p14="http://schemas.microsoft.com/office/powerpoint/2010/main" val="2431665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Dry or “</a:t>
            </a:r>
            <a:r>
              <a:rPr lang="en-US" dirty="0" err="1"/>
              <a:t>nonphotosynthetic</a:t>
            </a:r>
            <a:r>
              <a:rPr lang="en-US" dirty="0"/>
              <a:t>” vegetation (NPV) has unique spectral signatures, depending</a:t>
            </a:r>
            <a:r>
              <a:rPr lang="en-US" baseline="0" dirty="0"/>
              <a:t> on </a:t>
            </a:r>
            <a:r>
              <a:rPr lang="en-US" dirty="0"/>
              <a:t>their stage of decomposition: As chlorophyll pigments degrade, the red reflectance (600–700 nm) increases, resulting in a yellowing appearance of vegetation to our</a:t>
            </a:r>
            <a:r>
              <a:rPr lang="en-US" baseline="0" dirty="0"/>
              <a:t> human eyes</a:t>
            </a:r>
            <a:r>
              <a:rPr lang="en-US" dirty="0"/>
              <a:t>. Later, the more persistent carotenes degrade as well, causing</a:t>
            </a:r>
            <a:r>
              <a:rPr lang="en-US" baseline="0" dirty="0"/>
              <a:t> an increase in</a:t>
            </a:r>
            <a:r>
              <a:rPr lang="en-US" dirty="0"/>
              <a:t> blue reflectance (400–500 nm) and a greyish appearance of vegetation as in the dry Stipa grass. Simultaneously, the SWIR signal increases and lignin absorption features become visible. Eventually, vegetation</a:t>
            </a:r>
            <a:r>
              <a:rPr lang="en-US" baseline="0" dirty="0"/>
              <a:t> litter</a:t>
            </a:r>
            <a:r>
              <a:rPr lang="en-US" dirty="0"/>
              <a:t> will fully decompose and become (organic) part of the soil</a:t>
            </a:r>
            <a:r>
              <a:rPr lang="en-US" baseline="0" dirty="0"/>
              <a:t> (</a:t>
            </a:r>
            <a:r>
              <a:rPr lang="en-US" baseline="0" dirty="0" err="1"/>
              <a:t>Huete</a:t>
            </a:r>
            <a:r>
              <a:rPr lang="en-US" baseline="0" dirty="0"/>
              <a:t> 2004)</a:t>
            </a:r>
            <a:endParaRPr lang="en-US"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43</a:t>
            </a:fld>
            <a:endParaRPr lang="it-IT"/>
          </a:p>
        </p:txBody>
      </p:sp>
    </p:spTree>
    <p:extLst>
      <p:ext uri="{BB962C8B-B14F-4D97-AF65-F5344CB8AC3E}">
        <p14:creationId xmlns:p14="http://schemas.microsoft.com/office/powerpoint/2010/main" val="3119755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major constituents of soil minerals do not exhibit absorption features in the VNIR and SWIR range (Hunt, 1977), their spectral reflectance characteristics are mainly influenced by organic matter content, clay mineral composition, iron-oxide content, moisture content, salinity, texture and surface roughness. Typically, soils have broad, shallow absorption features at wavelengths between 400 nm and 2500 nm that are related to iron oxide and organic matter. In general, reflectance decreases with increasing organic matter and/or moisture content. Increases in particle size also cause a decrease in overall reflectance. Even small amounts of iron oxides can alter VNIR spectra significantly, causing broad absorption features particularly around 400 nm, 700 nm and 870 nm (Ben-</a:t>
            </a:r>
            <a:r>
              <a:rPr lang="en-US" sz="1200" kern="1200" dirty="0" err="1">
                <a:solidFill>
                  <a:schemeClr val="tx1"/>
                </a:solidFill>
                <a:effectLst/>
                <a:latin typeface="+mn-lt"/>
                <a:ea typeface="+mn-ea"/>
                <a:cs typeface="+mn-cs"/>
              </a:rPr>
              <a:t>Dor</a:t>
            </a:r>
            <a:r>
              <a:rPr lang="en-US" sz="1200" kern="1200" dirty="0">
                <a:solidFill>
                  <a:schemeClr val="tx1"/>
                </a:solidFill>
                <a:effectLst/>
                <a:latin typeface="+mn-lt"/>
                <a:ea typeface="+mn-ea"/>
                <a:cs typeface="+mn-cs"/>
              </a:rPr>
              <a:t> et al. 1999). In contrast, several clay minerals (e.g., montmorillonite, kaolinite, </a:t>
            </a:r>
            <a:r>
              <a:rPr lang="en-US" sz="1200" kern="1200" dirty="0" err="1">
                <a:solidFill>
                  <a:schemeClr val="tx1"/>
                </a:solidFill>
                <a:effectLst/>
                <a:latin typeface="+mn-lt"/>
                <a:ea typeface="+mn-ea"/>
                <a:cs typeface="+mn-cs"/>
              </a:rPr>
              <a:t>illite</a:t>
            </a:r>
            <a:r>
              <a:rPr lang="en-US" sz="1200" kern="1200" dirty="0">
                <a:solidFill>
                  <a:schemeClr val="tx1"/>
                </a:solidFill>
                <a:effectLst/>
                <a:latin typeface="+mn-lt"/>
                <a:ea typeface="+mn-ea"/>
                <a:cs typeface="+mn-cs"/>
              </a:rPr>
              <a:t>, smectite) and carbonates display distinctive narrow-band absorption features in the SWIR range between 2000 nm and 2500 nm (</a:t>
            </a:r>
            <a:r>
              <a:rPr lang="en-US" sz="1200" kern="1200" dirty="0" err="1">
                <a:solidFill>
                  <a:schemeClr val="tx1"/>
                </a:solidFill>
                <a:effectLst/>
                <a:latin typeface="+mn-lt"/>
                <a:ea typeface="+mn-ea"/>
                <a:cs typeface="+mn-cs"/>
              </a:rPr>
              <a:t>Ustin</a:t>
            </a:r>
            <a:r>
              <a:rPr lang="en-US" sz="1200" kern="1200" dirty="0">
                <a:solidFill>
                  <a:schemeClr val="tx1"/>
                </a:solidFill>
                <a:effectLst/>
                <a:latin typeface="+mn-lt"/>
                <a:ea typeface="+mn-ea"/>
                <a:cs typeface="+mn-cs"/>
              </a:rPr>
              <a:t> et al., 2004).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By</a:t>
            </a:r>
            <a:r>
              <a:rPr lang="de-DE" baseline="0" dirty="0">
                <a:sym typeface="Wingdings" panose="05000000000000000000" pitchFamily="2" charset="2"/>
              </a:rPr>
              <a:t> </a:t>
            </a:r>
            <a:r>
              <a:rPr lang="de-DE" baseline="0" dirty="0" err="1">
                <a:sym typeface="Wingdings" panose="05000000000000000000" pitchFamily="2" charset="2"/>
              </a:rPr>
              <a:t>the</a:t>
            </a:r>
            <a:r>
              <a:rPr lang="de-DE" baseline="0" dirty="0">
                <a:sym typeface="Wingdings" panose="05000000000000000000" pitchFamily="2" charset="2"/>
              </a:rPr>
              <a:t> </a:t>
            </a:r>
            <a:r>
              <a:rPr lang="de-DE" baseline="0" dirty="0" err="1">
                <a:sym typeface="Wingdings" panose="05000000000000000000" pitchFamily="2" charset="2"/>
              </a:rPr>
              <a:t>way</a:t>
            </a:r>
            <a:r>
              <a:rPr lang="de-DE" baseline="0" dirty="0">
                <a:sym typeface="Wingdings" panose="05000000000000000000" pitchFamily="2" charset="2"/>
              </a:rPr>
              <a:t>, </a:t>
            </a:r>
            <a:r>
              <a:rPr lang="de-DE" b="1" baseline="0" dirty="0">
                <a:sym typeface="Wingdings" panose="05000000000000000000" pitchFamily="2" charset="2"/>
              </a:rPr>
              <a:t>in </a:t>
            </a:r>
            <a:r>
              <a:rPr lang="de-DE" b="1" baseline="0" dirty="0" err="1">
                <a:sym typeface="Wingdings" panose="05000000000000000000" pitchFamily="2" charset="2"/>
              </a:rPr>
              <a:t>order</a:t>
            </a:r>
            <a:r>
              <a:rPr lang="de-DE" b="1" baseline="0" dirty="0">
                <a:sym typeface="Wingdings" panose="05000000000000000000" pitchFamily="2" charset="2"/>
              </a:rPr>
              <a:t> </a:t>
            </a:r>
            <a:r>
              <a:rPr lang="de-DE" b="1" baseline="0" dirty="0" err="1">
                <a:sym typeface="Wingdings" panose="05000000000000000000" pitchFamily="2" charset="2"/>
              </a:rPr>
              <a:t>to</a:t>
            </a:r>
            <a:r>
              <a:rPr lang="de-DE" b="1" baseline="0" dirty="0">
                <a:sym typeface="Wingdings" panose="05000000000000000000" pitchFamily="2" charset="2"/>
              </a:rPr>
              <a:t> </a:t>
            </a:r>
            <a:r>
              <a:rPr lang="de-DE" b="1" baseline="0" dirty="0" err="1">
                <a:sym typeface="Wingdings" panose="05000000000000000000" pitchFamily="2" charset="2"/>
              </a:rPr>
              <a:t>differentiate</a:t>
            </a:r>
            <a:r>
              <a:rPr lang="de-DE" b="1" baseline="0" dirty="0">
                <a:sym typeface="Wingdings" panose="05000000000000000000" pitchFamily="2" charset="2"/>
              </a:rPr>
              <a:t> </a:t>
            </a:r>
            <a:r>
              <a:rPr lang="de-DE" b="1" baseline="0" dirty="0" err="1">
                <a:sym typeface="Wingdings" panose="05000000000000000000" pitchFamily="2" charset="2"/>
              </a:rPr>
              <a:t>between</a:t>
            </a:r>
            <a:r>
              <a:rPr lang="de-DE" b="1" baseline="0" dirty="0">
                <a:sym typeface="Wingdings" panose="05000000000000000000" pitchFamily="2" charset="2"/>
              </a:rPr>
              <a:t> bare </a:t>
            </a:r>
            <a:r>
              <a:rPr lang="de-DE" b="1" baseline="0" dirty="0" err="1">
                <a:sym typeface="Wingdings" panose="05000000000000000000" pitchFamily="2" charset="2"/>
              </a:rPr>
              <a:t>soil</a:t>
            </a:r>
            <a:r>
              <a:rPr lang="de-DE" b="1" baseline="0" dirty="0">
                <a:sym typeface="Wingdings" panose="05000000000000000000" pitchFamily="2" charset="2"/>
              </a:rPr>
              <a:t> and dry </a:t>
            </a:r>
            <a:r>
              <a:rPr lang="de-DE" b="1" baseline="0" dirty="0" err="1">
                <a:sym typeface="Wingdings" panose="05000000000000000000" pitchFamily="2" charset="2"/>
              </a:rPr>
              <a:t>vegetation</a:t>
            </a:r>
            <a:r>
              <a:rPr lang="de-DE" b="1" baseline="0" dirty="0">
                <a:sym typeface="Wingdings" panose="05000000000000000000" pitchFamily="2" charset="2"/>
              </a:rPr>
              <a:t>, </a:t>
            </a:r>
            <a:r>
              <a:rPr lang="de-DE" b="1" baseline="0" dirty="0" err="1">
                <a:sym typeface="Wingdings" panose="05000000000000000000" pitchFamily="2" charset="2"/>
              </a:rPr>
              <a:t>hyperspectral</a:t>
            </a:r>
            <a:r>
              <a:rPr lang="de-DE" b="1" baseline="0" dirty="0">
                <a:sym typeface="Wingdings" panose="05000000000000000000" pitchFamily="2" charset="2"/>
              </a:rPr>
              <a:t> </a:t>
            </a:r>
            <a:r>
              <a:rPr lang="de-DE" b="1" baseline="0" dirty="0" err="1">
                <a:sym typeface="Wingdings" panose="05000000000000000000" pitchFamily="2" charset="2"/>
              </a:rPr>
              <a:t>information</a:t>
            </a:r>
            <a:r>
              <a:rPr lang="de-DE" b="1" baseline="0" dirty="0">
                <a:sym typeface="Wingdings" panose="05000000000000000000" pitchFamily="2" charset="2"/>
              </a:rPr>
              <a:t> is </a:t>
            </a:r>
            <a:r>
              <a:rPr lang="de-DE" b="1" baseline="0" dirty="0" err="1">
                <a:sym typeface="Wingdings" panose="05000000000000000000" pitchFamily="2" charset="2"/>
              </a:rPr>
              <a:t>crucial</a:t>
            </a:r>
            <a:r>
              <a:rPr lang="de-DE" baseline="0"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44</a:t>
            </a:fld>
            <a:endParaRPr lang="it-IT"/>
          </a:p>
        </p:txBody>
      </p:sp>
    </p:spTree>
    <p:extLst>
      <p:ext uri="{BB962C8B-B14F-4D97-AF65-F5344CB8AC3E}">
        <p14:creationId xmlns:p14="http://schemas.microsoft.com/office/powerpoint/2010/main" val="480977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reflectance curve of liquid water is characterized by low reflectance in the visible range and high (almost complete) absorption in the near infrared and beyond. Due to these absorption properties, water bodies and objects containing water can be easily delineated and identified by remote sensing. Turbid water such as water rich in chlorophyll reflects more strongly in the VIS</a:t>
            </a:r>
            <a:r>
              <a:rPr lang="en-US" baseline="0" dirty="0"/>
              <a:t> </a:t>
            </a:r>
            <a:r>
              <a:rPr lang="en-US" dirty="0"/>
              <a:t>than clear water. These patterns are used to document algae blooms or contamination,</a:t>
            </a:r>
            <a:r>
              <a:rPr lang="en-US" baseline="0" dirty="0"/>
              <a:t> e.g. </a:t>
            </a:r>
            <a:r>
              <a:rPr lang="en-US" dirty="0"/>
              <a:t>by oil or industrial wastewater.</a:t>
            </a:r>
          </a:p>
          <a:p>
            <a:endParaRPr lang="en-US" dirty="0"/>
          </a:p>
          <a:p>
            <a:r>
              <a:rPr lang="en-US" dirty="0" err="1"/>
              <a:t>EnMAP</a:t>
            </a:r>
            <a:r>
              <a:rPr lang="en-US" dirty="0"/>
              <a:t> science plan:</a:t>
            </a:r>
          </a:p>
          <a:p>
            <a:r>
              <a:rPr lang="en-US" sz="1200" kern="1200" dirty="0">
                <a:solidFill>
                  <a:schemeClr val="tx1"/>
                </a:solidFill>
                <a:effectLst/>
                <a:latin typeface="+mn-lt"/>
                <a:ea typeface="+mn-ea"/>
                <a:cs typeface="+mn-cs"/>
              </a:rPr>
              <a:t>Imaging spectroscopy has been widely used to monitor oceans and inland waters, which are characterized by an overall high absorption of radiant energy compared to land surfaces (Figure 2). This characteristic makes water suitable to isolate and measure its optical constituents, such as pigments (e.g., chlorophyll), a wide range of phytoplanktonic species, dissolved organic matters, and suspended non-algal particles (e.g., minerogenic sediments). Coastal and inland waters are optically more complex as compared to open oceanic waters, which can be characterized mainly by one optical parameter and are generally referred to as case-1 waters (Morel and </a:t>
            </a:r>
            <a:r>
              <a:rPr lang="en-US" sz="1200" kern="1200" dirty="0" err="1">
                <a:solidFill>
                  <a:schemeClr val="tx1"/>
                </a:solidFill>
                <a:effectLst/>
                <a:latin typeface="+mn-lt"/>
                <a:ea typeface="+mn-ea"/>
                <a:cs typeface="+mn-cs"/>
              </a:rPr>
              <a:t>Prieur</a:t>
            </a:r>
            <a:r>
              <a:rPr lang="en-US" sz="1200" kern="1200" dirty="0">
                <a:solidFill>
                  <a:schemeClr val="tx1"/>
                </a:solidFill>
                <a:effectLst/>
                <a:latin typeface="+mn-lt"/>
                <a:ea typeface="+mn-ea"/>
                <a:cs typeface="+mn-cs"/>
              </a:rPr>
              <a:t>, 1977). In contrast, inland and coastal waters are influenced by multiple parameters.</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45</a:t>
            </a:fld>
            <a:endParaRPr lang="it-IT"/>
          </a:p>
        </p:txBody>
      </p:sp>
    </p:spTree>
    <p:extLst>
      <p:ext uri="{BB962C8B-B14F-4D97-AF65-F5344CB8AC3E}">
        <p14:creationId xmlns:p14="http://schemas.microsoft.com/office/powerpoint/2010/main" val="4174377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Snow cover and its subsequent melt can dominate local to regional climate and hydrology in the world’s mountainous and Polar Regions. To model the snowmelt distribution and its impact, hyperspectral remote sensing allows for the retrieval of snow properties, such as snow-covered area, albedo, grain size, very near surface liquid water, and impurities (Dozier and Painter, 2004). Among natural materials at the Earth’s surface, snow has a huge range of spectral reflectance values depending on its physical characteristics, primarily the grain size but also dust or soot content, organic substances such as algae, and liquid water (Dozier et al., 2009). Clean, deep snow is highly reflective in the VIS spectrum, whereas reflectance in the NIR and SWIR wavelengths shows a general decrease, but varies considerable depending primarily on the grain size</a:t>
            </a:r>
            <a:endParaRPr lang="de-DE" dirty="0"/>
          </a:p>
          <a:p>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46</a:t>
            </a:fld>
            <a:endParaRPr lang="it-IT"/>
          </a:p>
        </p:txBody>
      </p:sp>
    </p:spTree>
    <p:extLst>
      <p:ext uri="{BB962C8B-B14F-4D97-AF65-F5344CB8AC3E}">
        <p14:creationId xmlns:p14="http://schemas.microsoft.com/office/powerpoint/2010/main" val="332287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47</a:t>
            </a:fld>
            <a:endParaRPr lang="it-IT"/>
          </a:p>
        </p:txBody>
      </p:sp>
    </p:spTree>
    <p:extLst>
      <p:ext uri="{BB962C8B-B14F-4D97-AF65-F5344CB8AC3E}">
        <p14:creationId xmlns:p14="http://schemas.microsoft.com/office/powerpoint/2010/main" val="1846386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Turbid water such as water rich in chlorophyll reflects more strongly in the VIS</a:t>
            </a:r>
            <a:r>
              <a:rPr lang="en-US" baseline="0" dirty="0"/>
              <a:t> </a:t>
            </a:r>
            <a:r>
              <a:rPr lang="en-US" dirty="0"/>
              <a:t>than clear water,</a:t>
            </a:r>
            <a:r>
              <a:rPr lang="en-US" baseline="0" dirty="0"/>
              <a:t> </a:t>
            </a:r>
            <a:r>
              <a:rPr lang="en-US" dirty="0"/>
              <a:t>which is used to document e.g. algae blooms. Thereby,</a:t>
            </a:r>
            <a:r>
              <a:rPr lang="en-US" baseline="0" dirty="0"/>
              <a:t> different phytopigments have their own absorption characteristics that allow quantification of chlorophyll and to some extent differentiation of algae type.</a:t>
            </a:r>
            <a:endParaRPr lang="de-DE" dirty="0"/>
          </a:p>
          <a:p>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48</a:t>
            </a:fld>
            <a:endParaRPr lang="it-IT"/>
          </a:p>
        </p:txBody>
      </p:sp>
    </p:spTree>
    <p:extLst>
      <p:ext uri="{BB962C8B-B14F-4D97-AF65-F5344CB8AC3E}">
        <p14:creationId xmlns:p14="http://schemas.microsoft.com/office/powerpoint/2010/main" val="2655433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49</a:t>
            </a:fld>
            <a:endParaRPr lang="it-IT"/>
          </a:p>
        </p:txBody>
      </p:sp>
    </p:spTree>
    <p:extLst>
      <p:ext uri="{BB962C8B-B14F-4D97-AF65-F5344CB8AC3E}">
        <p14:creationId xmlns:p14="http://schemas.microsoft.com/office/powerpoint/2010/main" val="4119797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Urban areas are characterized by a wide range of spectrally distinct surface materials, whose spectral signature is determined by its chemical composition. For example, roofing tiles and polyethylene exhibit pronounced absorption features and high-spectral variation, whereas other urban surfaces, such as concrete and asphalt, are characterized by low reflectance and low spectral variation. </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50</a:t>
            </a:fld>
            <a:endParaRPr lang="it-IT"/>
          </a:p>
        </p:txBody>
      </p:sp>
    </p:spTree>
    <p:extLst>
      <p:ext uri="{BB962C8B-B14F-4D97-AF65-F5344CB8AC3E}">
        <p14:creationId xmlns:p14="http://schemas.microsoft.com/office/powerpoint/2010/main" val="30318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Radiation laws are important to understand how the radiation emanating from each object depends on its temperature and material properties: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dependence of emitted radiation on the temperature follows the </a:t>
            </a:r>
            <a:r>
              <a:rPr lang="en-US" b="1" dirty="0"/>
              <a:t>Stefan-Boltzmann law</a:t>
            </a:r>
            <a:r>
              <a:rPr lang="en-US" dirty="0"/>
              <a:t>. The radiation is emitted in form of electromagnetic waves,</a:t>
            </a:r>
            <a:r>
              <a:rPr lang="en-US" baseline="0" dirty="0"/>
              <a:t> whereas i</a:t>
            </a:r>
            <a:r>
              <a:rPr lang="en-US" dirty="0"/>
              <a:t>ts intensity is a function of wavelength. The emission maximum of the temperature radiation is explained by </a:t>
            </a:r>
            <a:r>
              <a:rPr lang="en-US" b="1" dirty="0"/>
              <a:t>Wien's displacement law</a:t>
            </a:r>
            <a:r>
              <a:rPr lang="en-US" dirty="0"/>
              <a:t>, the form of the entire spectrum is described by </a:t>
            </a:r>
            <a:r>
              <a:rPr lang="en-US" b="1" dirty="0"/>
              <a:t>Planck's law</a:t>
            </a:r>
            <a:r>
              <a:rPr lang="en-US" dirty="0"/>
              <a:t>,</a:t>
            </a:r>
            <a:r>
              <a:rPr lang="en-US" baseline="0" dirty="0"/>
              <a:t> and t</a:t>
            </a:r>
            <a:r>
              <a:rPr lang="en-US" dirty="0"/>
              <a:t>he interdependence of emissivity and absorbency of radiation is given by </a:t>
            </a:r>
            <a:r>
              <a:rPr lang="en-US" b="1" dirty="0"/>
              <a:t>Kirchhoff's law</a:t>
            </a:r>
            <a:r>
              <a:rPr lang="en-US" dirty="0"/>
              <a:t>.</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7</a:t>
            </a:fld>
            <a:endParaRPr lang="it-IT"/>
          </a:p>
        </p:txBody>
      </p:sp>
    </p:spTree>
    <p:extLst>
      <p:ext uri="{BB962C8B-B14F-4D97-AF65-F5344CB8AC3E}">
        <p14:creationId xmlns:p14="http://schemas.microsoft.com/office/powerpoint/2010/main" val="51731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Wien’s displacement law</a:t>
            </a:r>
            <a:r>
              <a:rPr lang="en-US" baseline="0" dirty="0"/>
              <a:t> </a:t>
            </a:r>
            <a:r>
              <a:rPr lang="en-US" baseline="0" dirty="0">
                <a:sym typeface="Wingdings" panose="05000000000000000000" pitchFamily="2" charset="2"/>
              </a:rPr>
              <a:t>indicates that h</a:t>
            </a:r>
            <a:r>
              <a:rPr lang="en-US" dirty="0"/>
              <a:t>igher temperatures correspond to a maximum intensity at shorter wavelengths and lower temperatures to a maximum intensity at higher wavelengths. The sun with its high surface temperatures of about 6000 K emits light with a maximum intensity of about 0.5 µm (visible</a:t>
            </a:r>
            <a:r>
              <a:rPr lang="en-US" baseline="0" dirty="0"/>
              <a:t> range)</a:t>
            </a:r>
            <a:r>
              <a:rPr lang="en-US" dirty="0"/>
              <a:t>. The earth with an average surface temperature of 300 K emits light predominantly in the mid infrared with a maximum around 10 µm (also called thermal infrared). </a:t>
            </a:r>
            <a:endParaRPr lang="de-DE"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8</a:t>
            </a:fld>
            <a:endParaRPr lang="it-IT"/>
          </a:p>
        </p:txBody>
      </p:sp>
    </p:spTree>
    <p:extLst>
      <p:ext uri="{BB962C8B-B14F-4D97-AF65-F5344CB8AC3E}">
        <p14:creationId xmlns:p14="http://schemas.microsoft.com/office/powerpoint/2010/main" val="126038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Radiation is influenced by the atmosphere in various ways: Extraterrestrial radiation reaching the Earth first enters the upper layers of the atmosphere, where part of it is </a:t>
            </a:r>
            <a:r>
              <a:rPr lang="en-US" sz="1200" b="1" kern="1200" dirty="0">
                <a:solidFill>
                  <a:schemeClr val="tx1"/>
                </a:solidFill>
                <a:effectLst/>
                <a:latin typeface="+mn-lt"/>
                <a:ea typeface="+mn-ea"/>
                <a:cs typeface="+mn-cs"/>
              </a:rPr>
              <a:t>reflected</a:t>
            </a:r>
            <a:r>
              <a:rPr lang="en-US" sz="1200" kern="1200" dirty="0">
                <a:solidFill>
                  <a:schemeClr val="tx1"/>
                </a:solidFill>
                <a:effectLst/>
                <a:latin typeface="+mn-lt"/>
                <a:ea typeface="+mn-ea"/>
                <a:cs typeface="+mn-cs"/>
              </a:rPr>
              <a:t> back into space. The other part travels through the atmosphere and is subject to various wavelength-dependent processes. For example, radiation is </a:t>
            </a:r>
            <a:r>
              <a:rPr lang="en-US" sz="1200" b="1" kern="1200" dirty="0">
                <a:solidFill>
                  <a:schemeClr val="tx1"/>
                </a:solidFill>
                <a:effectLst/>
                <a:latin typeface="+mn-lt"/>
                <a:ea typeface="+mn-ea"/>
                <a:cs typeface="+mn-cs"/>
              </a:rPr>
              <a:t>absorbed</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scattered</a:t>
            </a:r>
            <a:r>
              <a:rPr lang="en-US" sz="1200" kern="1200" dirty="0">
                <a:solidFill>
                  <a:schemeClr val="tx1"/>
                </a:solidFill>
                <a:effectLst/>
                <a:latin typeface="+mn-lt"/>
                <a:ea typeface="+mn-ea"/>
                <a:cs typeface="+mn-cs"/>
              </a:rPr>
              <a:t> by gaseous and particulate components (e.g. water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ozone, carbon dioxide, nitrogen and oxygen, as well as aerosols). This process is called extinction. In certain wavelength ranges, the atmosphere absorbs so intensely that very little or even no radiation reaches the Earth's surface. Wavelength ranges of the spectrum that are mostly permeable to radiation are called atmospheric windows. Remote sensing applications must consider two essential aspects, (1) the main sources of radiation (sun and Earth) and (2) the atmospheric windows. </a:t>
            </a:r>
            <a:endParaRPr lang="de-DE"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9</a:t>
            </a:fld>
            <a:endParaRPr lang="it-IT"/>
          </a:p>
        </p:txBody>
      </p:sp>
    </p:spTree>
    <p:extLst>
      <p:ext uri="{BB962C8B-B14F-4D97-AF65-F5344CB8AC3E}">
        <p14:creationId xmlns:p14="http://schemas.microsoft.com/office/powerpoint/2010/main" val="181448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d</a:t>
            </a:r>
            <a:r>
              <a:rPr lang="en-US" sz="1200" b="1" kern="1200" dirty="0">
                <a:solidFill>
                  <a:schemeClr val="tx1"/>
                </a:solidFill>
                <a:effectLst/>
                <a:latin typeface="+mn-lt"/>
                <a:ea typeface="+mn-ea"/>
                <a:cs typeface="+mn-cs"/>
              </a:rPr>
              <a:t>ominant irradiance is direct illumination (approx. 90%</a:t>
            </a:r>
            <a:r>
              <a:rPr lang="en-US" sz="1200" kern="1200" dirty="0">
                <a:solidFill>
                  <a:schemeClr val="tx1"/>
                </a:solidFill>
                <a:effectLst/>
                <a:latin typeface="+mn-lt"/>
                <a:ea typeface="+mn-ea"/>
                <a:cs typeface="+mn-cs"/>
              </a:rPr>
              <a:t>,  depending on atmospheric conditions). In addition, there is </a:t>
            </a:r>
            <a:r>
              <a:rPr lang="en-US" sz="1200" b="1" kern="1200" dirty="0">
                <a:solidFill>
                  <a:schemeClr val="tx1"/>
                </a:solidFill>
                <a:effectLst/>
                <a:latin typeface="+mn-lt"/>
                <a:ea typeface="+mn-ea"/>
                <a:cs typeface="+mn-cs"/>
              </a:rPr>
              <a:t>diffuse sky irradiance </a:t>
            </a:r>
            <a:r>
              <a:rPr lang="en-US" sz="1200" kern="1200" dirty="0">
                <a:solidFill>
                  <a:schemeClr val="tx1"/>
                </a:solidFill>
                <a:effectLst/>
                <a:latin typeface="+mn-lt"/>
                <a:ea typeface="+mn-ea"/>
                <a:cs typeface="+mn-cs"/>
              </a:rPr>
              <a:t>due to scattering and absorption in the atmosphere. One of the effects of diffuse sky irradiance is that the sky is blue and shadow areas are not completely dark, even without direct irradiation. Another effect is the spherical albedo of the atmosphere. It describes the part of radiation that is reflected back from the atmosphere to the observed object after it has been previously illuminated by reflected radiation (direct and diffuse) from the object. All the reflected radiation from the object has to pass through the atmosphere again along the path to the sensor and is thereby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attenuated. </a:t>
            </a:r>
          </a:p>
          <a:p>
            <a:r>
              <a:rPr lang="en-US" sz="1200" kern="1200" dirty="0">
                <a:solidFill>
                  <a:schemeClr val="tx1"/>
                </a:solidFill>
                <a:effectLst/>
                <a:latin typeface="+mn-lt"/>
                <a:ea typeface="+mn-ea"/>
                <a:cs typeface="+mn-cs"/>
              </a:rPr>
              <a:t>In addition to the radiation coming from the observed object, the so-called </a:t>
            </a:r>
            <a:r>
              <a:rPr lang="en-US" sz="1200" b="1" kern="1200" dirty="0">
                <a:solidFill>
                  <a:schemeClr val="tx1"/>
                </a:solidFill>
                <a:effectLst/>
                <a:latin typeface="+mn-lt"/>
                <a:ea typeface="+mn-ea"/>
                <a:cs typeface="+mn-cs"/>
              </a:rPr>
              <a:t>path radiance </a:t>
            </a:r>
            <a:r>
              <a:rPr lang="en-US" sz="1200" kern="1200" dirty="0">
                <a:solidFill>
                  <a:schemeClr val="tx1"/>
                </a:solidFill>
                <a:effectLst/>
                <a:latin typeface="+mn-lt"/>
                <a:ea typeface="+mn-ea"/>
                <a:cs typeface="+mn-cs"/>
              </a:rPr>
              <a:t>reaches the sensor. The path radiance is the part of the diffuse sky radiation that acts in the direction of the sensor. It is determined by the scattering processes within the atmosphere and is strongly wavelength-dependent. The path radiance leads to attenuation of the signals measured by</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sensor.</a:t>
            </a:r>
          </a:p>
          <a:p>
            <a:pPr marL="0" marR="0" lvl="0" indent="0" algn="l" defTabSz="685800" rtl="0" eaLnBrk="1" fontAlgn="auto" latinLnBrk="0" hangingPunct="1">
              <a:lnSpc>
                <a:spcPct val="100000"/>
              </a:lnSpc>
              <a:spcBef>
                <a:spcPts val="0"/>
              </a:spcBef>
              <a:spcAft>
                <a:spcPts val="0"/>
              </a:spcAft>
              <a:buClrTx/>
              <a:buSzTx/>
              <a:buFontTx/>
              <a:buNone/>
              <a:tabLst/>
              <a:defRPr/>
            </a:pPr>
            <a:r>
              <a:rPr lang="de-DE" sz="1200" dirty="0"/>
              <a:t>So </a:t>
            </a:r>
            <a:r>
              <a:rPr lang="de-DE" sz="1200" dirty="0" err="1"/>
              <a:t>ideally</a:t>
            </a:r>
            <a:r>
              <a:rPr lang="de-DE" sz="1200" dirty="0"/>
              <a:t>, </a:t>
            </a:r>
            <a:r>
              <a:rPr lang="de-DE" sz="1200" dirty="0" err="1"/>
              <a:t>the</a:t>
            </a:r>
            <a:r>
              <a:rPr lang="de-DE" sz="1200" dirty="0"/>
              <a:t> </a:t>
            </a:r>
            <a:r>
              <a:rPr lang="de-DE" sz="1200" dirty="0" err="1"/>
              <a:t>signal</a:t>
            </a:r>
            <a:r>
              <a:rPr lang="de-DE" sz="1200" dirty="0"/>
              <a:t> </a:t>
            </a:r>
            <a:r>
              <a:rPr lang="de-DE" sz="1200" dirty="0" err="1"/>
              <a:t>recorded</a:t>
            </a:r>
            <a:r>
              <a:rPr lang="de-DE" sz="1200" dirty="0"/>
              <a:t> </a:t>
            </a:r>
            <a:r>
              <a:rPr lang="de-DE" sz="1200" dirty="0" err="1"/>
              <a:t>by</a:t>
            </a:r>
            <a:r>
              <a:rPr lang="de-DE" sz="1200" dirty="0"/>
              <a:t> </a:t>
            </a:r>
            <a:r>
              <a:rPr lang="de-DE" sz="1200" dirty="0" err="1"/>
              <a:t>the</a:t>
            </a:r>
            <a:r>
              <a:rPr lang="de-DE" sz="1200" dirty="0"/>
              <a:t> </a:t>
            </a:r>
            <a:r>
              <a:rPr lang="de-DE" sz="1200" dirty="0" err="1"/>
              <a:t>sensor</a:t>
            </a:r>
            <a:r>
              <a:rPr lang="de-DE" sz="1200" dirty="0"/>
              <a:t> is a </a:t>
            </a:r>
            <a:r>
              <a:rPr lang="de-DE" sz="1200" dirty="0" err="1"/>
              <a:t>true</a:t>
            </a:r>
            <a:r>
              <a:rPr lang="de-DE" sz="1200" dirty="0"/>
              <a:t> </a:t>
            </a:r>
            <a:r>
              <a:rPr lang="de-DE" sz="1200" dirty="0" err="1"/>
              <a:t>function</a:t>
            </a:r>
            <a:r>
              <a:rPr lang="de-DE" sz="1200" dirty="0"/>
              <a:t> </a:t>
            </a:r>
            <a:r>
              <a:rPr lang="de-DE" sz="1200" dirty="0" err="1"/>
              <a:t>of</a:t>
            </a:r>
            <a:r>
              <a:rPr lang="de-DE" sz="1200" dirty="0"/>
              <a:t> </a:t>
            </a:r>
            <a:r>
              <a:rPr lang="de-DE" sz="1200" dirty="0" err="1"/>
              <a:t>the</a:t>
            </a:r>
            <a:r>
              <a:rPr lang="de-DE" sz="1200" dirty="0"/>
              <a:t> </a:t>
            </a:r>
            <a:r>
              <a:rPr lang="de-DE" sz="1200" dirty="0" err="1"/>
              <a:t>amount</a:t>
            </a:r>
            <a:r>
              <a:rPr lang="de-DE" sz="1200" dirty="0"/>
              <a:t> </a:t>
            </a:r>
            <a:r>
              <a:rPr lang="de-DE" sz="1200" dirty="0" err="1"/>
              <a:t>of</a:t>
            </a:r>
            <a:r>
              <a:rPr lang="de-DE" sz="1200" dirty="0"/>
              <a:t> </a:t>
            </a:r>
            <a:r>
              <a:rPr lang="de-DE" sz="1200" dirty="0" err="1"/>
              <a:t>radiance</a:t>
            </a:r>
            <a:r>
              <a:rPr lang="de-DE" sz="1200" dirty="0"/>
              <a:t> </a:t>
            </a:r>
            <a:r>
              <a:rPr lang="de-DE" sz="1200" dirty="0" err="1"/>
              <a:t>leaving</a:t>
            </a:r>
            <a:r>
              <a:rPr lang="de-DE" sz="1200" dirty="0"/>
              <a:t> </a:t>
            </a:r>
            <a:r>
              <a:rPr lang="de-DE" sz="1200" dirty="0" err="1"/>
              <a:t>the</a:t>
            </a:r>
            <a:r>
              <a:rPr lang="de-DE" sz="1200" dirty="0"/>
              <a:t> </a:t>
            </a:r>
            <a:r>
              <a:rPr lang="de-DE" sz="1200" dirty="0" err="1"/>
              <a:t>target</a:t>
            </a:r>
            <a:r>
              <a:rPr lang="de-DE" sz="1200" dirty="0"/>
              <a:t> </a:t>
            </a:r>
            <a:r>
              <a:rPr lang="de-DE" sz="1200" dirty="0" err="1"/>
              <a:t>within</a:t>
            </a:r>
            <a:r>
              <a:rPr lang="de-DE" sz="1200" dirty="0"/>
              <a:t> </a:t>
            </a:r>
            <a:r>
              <a:rPr lang="de-DE" sz="1200" dirty="0" err="1"/>
              <a:t>the</a:t>
            </a:r>
            <a:r>
              <a:rPr lang="de-DE" sz="1200" dirty="0"/>
              <a:t> </a:t>
            </a:r>
            <a:r>
              <a:rPr lang="de-DE" sz="1200" dirty="0" err="1"/>
              <a:t>instanteneous</a:t>
            </a:r>
            <a:r>
              <a:rPr lang="de-DE" sz="1200" dirty="0"/>
              <a:t>-</a:t>
            </a:r>
            <a:r>
              <a:rPr lang="de-DE" sz="1200" dirty="0" err="1"/>
              <a:t>field</a:t>
            </a:r>
            <a:r>
              <a:rPr lang="de-DE" sz="1200" dirty="0"/>
              <a:t>-</a:t>
            </a:r>
            <a:r>
              <a:rPr lang="de-DE" sz="1200" dirty="0" err="1"/>
              <a:t>of</a:t>
            </a:r>
            <a:r>
              <a:rPr lang="de-DE" sz="1200" dirty="0"/>
              <a:t>-view at a </a:t>
            </a:r>
            <a:r>
              <a:rPr lang="de-DE" sz="1200" dirty="0" err="1"/>
              <a:t>specific</a:t>
            </a:r>
            <a:r>
              <a:rPr lang="de-DE" sz="1200" dirty="0"/>
              <a:t> solid angle. In </a:t>
            </a:r>
            <a:r>
              <a:rPr lang="de-DE" sz="1200" dirty="0" err="1"/>
              <a:t>reality</a:t>
            </a:r>
            <a:r>
              <a:rPr lang="de-DE" sz="1200" dirty="0"/>
              <a:t>, </a:t>
            </a:r>
            <a:r>
              <a:rPr lang="de-DE" sz="1200" dirty="0" err="1"/>
              <a:t>orther</a:t>
            </a:r>
            <a:r>
              <a:rPr lang="de-DE" sz="1200" dirty="0"/>
              <a:t> </a:t>
            </a:r>
            <a:r>
              <a:rPr lang="de-DE" sz="1200" dirty="0" err="1"/>
              <a:t>radiant</a:t>
            </a:r>
            <a:r>
              <a:rPr lang="de-DE" sz="1200" dirty="0"/>
              <a:t> </a:t>
            </a:r>
            <a:r>
              <a:rPr lang="de-DE" sz="1200" dirty="0" err="1"/>
              <a:t>energy</a:t>
            </a:r>
            <a:r>
              <a:rPr lang="de-DE" sz="1200" dirty="0"/>
              <a:t> </a:t>
            </a:r>
            <a:r>
              <a:rPr lang="de-DE" sz="1200" dirty="0" err="1"/>
              <a:t>may</a:t>
            </a:r>
            <a:r>
              <a:rPr lang="de-DE" sz="1200" dirty="0"/>
              <a:t> </a:t>
            </a:r>
            <a:r>
              <a:rPr lang="de-DE" sz="1200" dirty="0" err="1"/>
              <a:t>enter</a:t>
            </a:r>
            <a:r>
              <a:rPr lang="de-DE" sz="1200" dirty="0"/>
              <a:t> </a:t>
            </a:r>
            <a:r>
              <a:rPr lang="de-DE" sz="1200" dirty="0" err="1"/>
              <a:t>into</a:t>
            </a:r>
            <a:r>
              <a:rPr lang="de-DE" sz="1200" dirty="0"/>
              <a:t> </a:t>
            </a:r>
            <a:r>
              <a:rPr lang="de-DE" sz="1200" dirty="0" err="1"/>
              <a:t>the</a:t>
            </a:r>
            <a:r>
              <a:rPr lang="de-DE" sz="1200" dirty="0"/>
              <a:t> </a:t>
            </a:r>
            <a:r>
              <a:rPr lang="de-DE" sz="1200" dirty="0" err="1"/>
              <a:t>sensor‘s</a:t>
            </a:r>
            <a:r>
              <a:rPr lang="de-DE" sz="1200" dirty="0"/>
              <a:t> </a:t>
            </a:r>
            <a:r>
              <a:rPr lang="de-DE" sz="1200" dirty="0" err="1"/>
              <a:t>field</a:t>
            </a:r>
            <a:r>
              <a:rPr lang="de-DE" sz="1200" dirty="0"/>
              <a:t> </a:t>
            </a:r>
            <a:r>
              <a:rPr lang="de-DE" sz="1200" dirty="0" err="1"/>
              <a:t>of</a:t>
            </a:r>
            <a:r>
              <a:rPr lang="de-DE" sz="1200" dirty="0"/>
              <a:t> </a:t>
            </a:r>
            <a:r>
              <a:rPr lang="de-DE" sz="1200" dirty="0" err="1"/>
              <a:t>view</a:t>
            </a:r>
            <a:r>
              <a:rPr lang="de-DE" sz="1200" dirty="0"/>
              <a:t> </a:t>
            </a:r>
            <a:r>
              <a:rPr lang="de-DE" sz="1200" dirty="0" err="1"/>
              <a:t>from</a:t>
            </a:r>
            <a:r>
              <a:rPr lang="de-DE" sz="1200" dirty="0"/>
              <a:t> </a:t>
            </a:r>
            <a:r>
              <a:rPr lang="de-DE" sz="1200" dirty="0" err="1"/>
              <a:t>various</a:t>
            </a:r>
            <a:r>
              <a:rPr lang="de-DE" sz="1200" dirty="0"/>
              <a:t> </a:t>
            </a:r>
            <a:r>
              <a:rPr lang="de-DE" sz="1200" dirty="0" err="1"/>
              <a:t>other</a:t>
            </a:r>
            <a:r>
              <a:rPr lang="de-DE" sz="1200" dirty="0"/>
              <a:t> </a:t>
            </a:r>
            <a:r>
              <a:rPr lang="de-DE" sz="1200" dirty="0" err="1"/>
              <a:t>paths</a:t>
            </a:r>
            <a:r>
              <a:rPr lang="de-DE" sz="1200" dirty="0"/>
              <a:t> and </a:t>
            </a:r>
            <a:r>
              <a:rPr lang="de-DE" sz="1200" dirty="0" err="1"/>
              <a:t>introduce</a:t>
            </a:r>
            <a:r>
              <a:rPr lang="de-DE" sz="1200" dirty="0"/>
              <a:t> </a:t>
            </a:r>
            <a:r>
              <a:rPr lang="de-DE" sz="1200" dirty="0" err="1"/>
              <a:t>confounding</a:t>
            </a:r>
            <a:r>
              <a:rPr lang="de-DE" sz="1200" dirty="0"/>
              <a:t> </a:t>
            </a:r>
            <a:r>
              <a:rPr lang="de-DE" sz="1200" dirty="0" err="1"/>
              <a:t>noise</a:t>
            </a:r>
            <a:r>
              <a:rPr lang="de-DE" sz="1200" dirty="0"/>
              <a:t> (Jensen 2007).</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de-DE" sz="1200" b="0" i="0" u="none" strike="noStrike" kern="1200" baseline="0" dirty="0">
              <a:solidFill>
                <a:schemeClr val="tx1"/>
              </a:solidFill>
              <a:latin typeface="+mn-lt"/>
              <a:ea typeface="+mn-ea"/>
              <a:cs typeface="+mn-cs"/>
            </a:endParaRPr>
          </a:p>
          <a:p>
            <a:endParaRPr lang="de-DE"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10</a:t>
            </a:fld>
            <a:endParaRPr lang="it-IT"/>
          </a:p>
        </p:txBody>
      </p:sp>
    </p:spTree>
    <p:extLst>
      <p:ext uri="{BB962C8B-B14F-4D97-AF65-F5344CB8AC3E}">
        <p14:creationId xmlns:p14="http://schemas.microsoft.com/office/powerpoint/2010/main" val="382693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extraterrestrial radiation arriving at Earth first reaches the upper layers of the atmosphere, where a part of it is reflected back into space. The other part travels through the atmosphere and is subject to various wavelength-dependent processes. Depending on the concentration, the radiation is absorbed and scattered by the gaseous and particulate components (e.g. nitrogen, oxygen, water vapor, ozone, carbon dioxide and aerosols). This process of radiation attenuation within the atmosphere is also called extinction, quantified by the transmittance of the atmosphere along the radiation path. In certain wavelength ranges, the atmosphere absorbs so strongly that very little or no radiation reaches the earth's surface. In remote sensing, therefore, only the so-called atmospheric windows are used, i.e. the wavelength ranges of the spectrum that are largely transparent to the radiation. In contrast to scattering, absorption is an effective energy loss of the radiation and is mainly caused by water vapor, carbon dioxide and ozone. </a:t>
            </a:r>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11</a:t>
            </a:fld>
            <a:endParaRPr lang="it-IT"/>
          </a:p>
        </p:txBody>
      </p:sp>
    </p:spTree>
    <p:extLst>
      <p:ext uri="{BB962C8B-B14F-4D97-AF65-F5344CB8AC3E}">
        <p14:creationId xmlns:p14="http://schemas.microsoft.com/office/powerpoint/2010/main" val="1022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eaLnBrk="0" latinLnBrk="0">
              <a:buFont typeface="Arial" pitchFamily="34" charset="0"/>
              <a:buNone/>
            </a:pPr>
            <a:r>
              <a:rPr lang="en-US" dirty="0"/>
              <a:t>Atmospheric </a:t>
            </a:r>
            <a:r>
              <a:rPr lang="en-US" b="1" dirty="0"/>
              <a:t>scattering</a:t>
            </a:r>
            <a:r>
              <a:rPr lang="en-US" dirty="0"/>
              <a:t> describes the scattering of radiation in the atmosphere due to particles. </a:t>
            </a:r>
            <a:r>
              <a:rPr lang="de-DE" sz="2000" dirty="0" err="1">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Thereby</a:t>
            </a:r>
            <a:r>
              <a:rPr lang="de-DE" sz="20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de-DE" sz="2000" baseline="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de-DE" sz="2000" baseline="0" dirty="0" err="1">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t>
            </a:r>
            <a:r>
              <a:rPr lang="de-DE" altLang="de-DE" sz="2000" dirty="0" err="1">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cattering</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refers</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to</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change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of</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direction</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of</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electromagnetic</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radiation</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that</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is not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predictable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unlike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reflectance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a:t>
            </a:r>
            <a:r>
              <a:rPr lang="de-DE" altLang="de-DE" sz="2000" baseline="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b="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Scattering</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is a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function</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of</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(1)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the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wavelength</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of</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incoming</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radiation</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and (2)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the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size</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of</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scattering</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altLang="de-DE" sz="2000" dirty="0" err="1">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particles</a:t>
            </a:r>
            <a:r>
              <a:rPr lang="de-DE" altLang="de-DE" sz="2000" dirty="0">
                <a:solidFill>
                  <a:schemeClr val="accent6">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a:t>
            </a:r>
          </a:p>
          <a:p>
            <a:endParaRPr lang="en-US" dirty="0"/>
          </a:p>
          <a:p>
            <a:pPr marL="171450" indent="-171450">
              <a:buFont typeface="Arial" panose="020B0604020202020204" pitchFamily="34" charset="0"/>
              <a:buChar char="•"/>
            </a:pPr>
            <a:r>
              <a:rPr lang="en-US" b="1" dirty="0"/>
              <a:t>Rayleigh scattering </a:t>
            </a:r>
            <a:r>
              <a:rPr lang="en-US" dirty="0"/>
              <a:t>refers to diffuse scattering of electromagnetic waves by tiny particles or molecules (such as nitrogen or oxygen) whose diameter is much smaller than the wavelength (</a:t>
            </a:r>
            <a:r>
              <a:rPr lang="en-US" altLang="de-DE" dirty="0">
                <a:sym typeface="Wingdings" panose="05000000000000000000" pitchFamily="2" charset="2"/>
              </a:rPr>
              <a:t>usually &lt; 0.1 times smaller than the wavelength of the incident radiation)</a:t>
            </a:r>
            <a:r>
              <a:rPr lang="en-US" dirty="0"/>
              <a:t>. Rayleigh scattering </a:t>
            </a:r>
            <a:r>
              <a:rPr lang="en-US" altLang="de-DE" dirty="0">
                <a:sym typeface="Wingdings" panose="05000000000000000000" pitchFamily="2" charset="2"/>
              </a:rPr>
              <a:t>usually occurs at an altitude of 2-8 km. Since the scattering stronger the shorter the wavelength (e.g. blue light), the Rayleigh scattering is responsible for the sky appearing blue.</a:t>
            </a:r>
            <a:endParaRPr lang="en-US" dirty="0"/>
          </a:p>
          <a:p>
            <a:pPr marL="171450" indent="-171450">
              <a:buFont typeface="Arial" panose="020B0604020202020204" pitchFamily="34" charset="0"/>
              <a:buChar char="•"/>
            </a:pPr>
            <a:r>
              <a:rPr lang="en-US" b="1" dirty="0"/>
              <a:t>Mie scattering </a:t>
            </a:r>
            <a:r>
              <a:rPr lang="en-US" dirty="0"/>
              <a:t>is caused by particles in the atmosphere whose diameter is larger than the wavelength </a:t>
            </a:r>
            <a:r>
              <a:rPr lang="en-US" altLang="de-DE" dirty="0">
                <a:sym typeface="Wingdings" panose="05000000000000000000" pitchFamily="2" charset="2"/>
              </a:rPr>
              <a:t>of the incident radiation</a:t>
            </a:r>
            <a:r>
              <a:rPr lang="en-US" dirty="0"/>
              <a:t> (</a:t>
            </a:r>
            <a:r>
              <a:rPr lang="en-US" altLang="de-DE" dirty="0">
                <a:sym typeface="Wingdings" panose="05000000000000000000" pitchFamily="2" charset="2"/>
              </a:rPr>
              <a:t>usually by 0.1-10 times), thus longer wavelengths are affected. It occurs mostly in the lower 4.5 km of the atmosphere</a:t>
            </a:r>
            <a:r>
              <a:rPr lang="en-US" dirty="0"/>
              <a:t>. Particles causing Mie absorption include aerosols (sea salt, dust, biologicals, sulfates, nitrates, etc. resulting from evaporation, industrial pollutions, (forest) fires, and volcanic eruptions)</a:t>
            </a:r>
            <a:endParaRPr lang="en-US" altLang="de-DE"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de-DE" b="1" dirty="0">
                <a:sym typeface="Wingdings" panose="05000000000000000000" pitchFamily="2" charset="2"/>
              </a:rPr>
              <a:t>Non-selective scattering </a:t>
            </a:r>
            <a:r>
              <a:rPr lang="en-US" altLang="de-DE" b="0" dirty="0">
                <a:sym typeface="Wingdings" panose="05000000000000000000" pitchFamily="2" charset="2"/>
              </a:rPr>
              <a:t>is caused by </a:t>
            </a:r>
            <a:r>
              <a:rPr lang="en-US" altLang="de-DE" dirty="0">
                <a:sym typeface="Wingdings" panose="05000000000000000000" pitchFamily="2" charset="2"/>
              </a:rPr>
              <a:t>water vapor (drops) or ice particles, that are &gt; 10 times as large as the wavelength of the incident radiation and scatters all wavelengths equally well.</a:t>
            </a:r>
            <a:r>
              <a:rPr lang="en-US" altLang="de-DE" baseline="0" dirty="0">
                <a:sym typeface="Wingdings" panose="05000000000000000000" pitchFamily="2" charset="2"/>
              </a:rPr>
              <a:t> It occurs closest</a:t>
            </a:r>
            <a:r>
              <a:rPr lang="en-US" altLang="de-DE" dirty="0">
                <a:sym typeface="Wingdings" panose="05000000000000000000" pitchFamily="2" charset="2"/>
              </a:rPr>
              <a:t> to the Earth’s surface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ym typeface="Wingdings" panose="05000000000000000000" pitchFamily="2" charset="2"/>
              </a:rPr>
              <a:t>(Jensen, 2007)</a:t>
            </a:r>
            <a:endParaRPr lang="en-US" dirty="0"/>
          </a:p>
          <a:p>
            <a:endParaRPr lang="it-IT" dirty="0"/>
          </a:p>
        </p:txBody>
      </p:sp>
      <p:sp>
        <p:nvSpPr>
          <p:cNvPr id="4" name="Segnaposto numero diapositiva 3"/>
          <p:cNvSpPr>
            <a:spLocks noGrp="1"/>
          </p:cNvSpPr>
          <p:nvPr>
            <p:ph type="sldNum" sz="quarter" idx="5"/>
          </p:nvPr>
        </p:nvSpPr>
        <p:spPr/>
        <p:txBody>
          <a:bodyPr/>
          <a:lstStyle/>
          <a:p>
            <a:fld id="{F57461AD-9EDA-496D-BE1F-A0CDEB6CEF48}" type="slidenum">
              <a:rPr lang="it-IT" smtClean="0"/>
              <a:t>12</a:t>
            </a:fld>
            <a:endParaRPr lang="it-IT"/>
          </a:p>
        </p:txBody>
      </p:sp>
    </p:spTree>
    <p:extLst>
      <p:ext uri="{BB962C8B-B14F-4D97-AF65-F5344CB8AC3E}">
        <p14:creationId xmlns:p14="http://schemas.microsoft.com/office/powerpoint/2010/main" val="363255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A921244B-3EEF-2F45-EEFD-62EB339FFBF4}"/>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D6E2C8FB-700D-99BF-413A-2AD19C9EBE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57354C-E414-1583-864E-46BC3FEF0C8A}"/>
              </a:ext>
            </a:extLst>
          </p:cNvPr>
          <p:cNvSpPr>
            <a:spLocks noGrp="1"/>
          </p:cNvSpPr>
          <p:nvPr>
            <p:ph type="sldNum" sz="quarter" idx="12"/>
          </p:nvPr>
        </p:nvSpPr>
        <p:spPr/>
        <p:txBody>
          <a:bodyPr/>
          <a:lstStyle/>
          <a:p>
            <a:fld id="{4A27E03B-546E-42D1-BD9B-EFE2E0153351}" type="slidenum">
              <a:rPr lang="it-IT" smtClean="0"/>
              <a:t>‹N›</a:t>
            </a:fld>
            <a:endParaRPr lang="it-IT"/>
          </a:p>
        </p:txBody>
      </p:sp>
      <p:pic>
        <p:nvPicPr>
          <p:cNvPr id="8" name="Immagine 7">
            <a:extLst>
              <a:ext uri="{FF2B5EF4-FFF2-40B4-BE49-F238E27FC236}">
                <a16:creationId xmlns:a16="http://schemas.microsoft.com/office/drawing/2014/main" id="{CA96B4A1-CAA1-EF51-97F5-7EBD675B08E7}"/>
              </a:ext>
            </a:extLst>
          </p:cNvPr>
          <p:cNvPicPr>
            <a:picLocks noChangeAspect="1"/>
          </p:cNvPicPr>
          <p:nvPr userDrawn="1"/>
        </p:nvPicPr>
        <p:blipFill rotWithShape="1">
          <a:blip r:embed="rId2"/>
          <a:srcRect t="19287"/>
          <a:stretch/>
        </p:blipFill>
        <p:spPr>
          <a:xfrm>
            <a:off x="95249" y="0"/>
            <a:ext cx="1028701" cy="687939"/>
          </a:xfrm>
          <a:prstGeom prst="rect">
            <a:avLst/>
          </a:prstGeom>
        </p:spPr>
      </p:pic>
      <p:pic>
        <p:nvPicPr>
          <p:cNvPr id="9" name="Immagine 8" descr="Immagine che contiene rosso, segnale, orologio&#10;&#10;Descrizione generata automaticamente">
            <a:extLst>
              <a:ext uri="{FF2B5EF4-FFF2-40B4-BE49-F238E27FC236}">
                <a16:creationId xmlns:a16="http://schemas.microsoft.com/office/drawing/2014/main" id="{DE94A061-85C0-1D35-02A7-404A6104CD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01200" y="130890"/>
            <a:ext cx="2495551" cy="519694"/>
          </a:xfrm>
          <a:prstGeom prst="rect">
            <a:avLst/>
          </a:prstGeom>
        </p:spPr>
      </p:pic>
      <p:cxnSp>
        <p:nvCxnSpPr>
          <p:cNvPr id="11" name="Connettore diritto 10">
            <a:extLst>
              <a:ext uri="{FF2B5EF4-FFF2-40B4-BE49-F238E27FC236}">
                <a16:creationId xmlns:a16="http://schemas.microsoft.com/office/drawing/2014/main" id="{573E0F21-E935-E699-849A-22DE872CA26B}"/>
              </a:ext>
            </a:extLst>
          </p:cNvPr>
          <p:cNvCxnSpPr/>
          <p:nvPr userDrawn="1"/>
        </p:nvCxnSpPr>
        <p:spPr>
          <a:xfrm>
            <a:off x="176212" y="790575"/>
            <a:ext cx="11630026"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2460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AC7E0-39BA-5EE4-A0EB-19AFC893572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F2DE97-9122-9B2C-FA7F-F269505E973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83903B-EEC9-BBFE-E839-3D62C8C51F2D}"/>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0D6ABADF-0C3B-9E6D-6502-12856AD0A7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2E3EBC-766D-602B-9300-BE1FD741D4A3}"/>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419328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95544AE-A416-2EA3-E0C5-9E2447A126B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CD7B1D4-B6AA-7E54-AADF-DD1F07B8EC7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B3F3B7-73E1-E51B-9FE0-4AED87E49B9A}"/>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3813EC50-5055-5E79-AFC2-BFCFA83A01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16C080-02BD-03CC-A9DA-CC3276D953F8}"/>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385112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FEE2D8-08F5-2681-07A2-70165C8C2A0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DD1D6E-DC0D-A06F-8956-CBD154F9A51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6F99E4-E3E5-C7BE-5A98-B4A5D48FC90C}"/>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6A6550C6-87EF-ACCE-D70C-69E34F86FA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BC43AB4-1551-2C03-CF81-99A006F21457}"/>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245742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D8FCE2-6D8D-98C0-71CE-2CEC7F4DCC1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DB61E40-2E79-31F7-8034-5EB28ED45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23941D1-E2FB-3EE5-A932-BA516AE046F5}"/>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1B2354A7-E260-48BA-7096-E8587DB0D0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A6DAA6-7544-459A-3824-CF3371174795}"/>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89884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387BF-C30F-A055-2804-B1D0ACB04E7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F989DD3-7C8A-E757-2C85-BF9133E5030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23B2B57-C14E-E30B-5336-03137A4328B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161FAD6-F933-BFBA-28D5-2E0F60708C4A}"/>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6" name="Segnaposto piè di pagina 5">
            <a:extLst>
              <a:ext uri="{FF2B5EF4-FFF2-40B4-BE49-F238E27FC236}">
                <a16:creationId xmlns:a16="http://schemas.microsoft.com/office/drawing/2014/main" id="{CA8F7384-737B-E710-E141-7B36F127D62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646DA4-A29A-53EE-F30D-AB4CC168C656}"/>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341103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C079F-9593-CCE1-F8BF-EBC4D49A4C3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E1008CD-4949-0E1E-07B2-0B7C942A59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D1E3D35-4176-3352-6E02-C922E9EE00F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80934F1-0996-D86B-BDB2-75D0ACDEC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CF17844-0D90-6A5C-90B5-B967CBC0476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9BEFB20-DEC1-82EA-6BE8-260C8F14F279}"/>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8" name="Segnaposto piè di pagina 7">
            <a:extLst>
              <a:ext uri="{FF2B5EF4-FFF2-40B4-BE49-F238E27FC236}">
                <a16:creationId xmlns:a16="http://schemas.microsoft.com/office/drawing/2014/main" id="{D0910F96-5E39-CF60-1507-AD11283579E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D5F31D5-6E14-6D25-9817-4D9B9F126F6A}"/>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367348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A77538-0F2C-E017-72CA-8C491D46E9B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6258EEB-7E2A-0047-A8DA-96E243311FCD}"/>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4" name="Segnaposto piè di pagina 3">
            <a:extLst>
              <a:ext uri="{FF2B5EF4-FFF2-40B4-BE49-F238E27FC236}">
                <a16:creationId xmlns:a16="http://schemas.microsoft.com/office/drawing/2014/main" id="{E001CDD2-E242-820D-F6F3-5E4954E2DC4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1B3FACE-E34E-A1A2-6BEB-D9C7A2A5BC4C}"/>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321749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9DEFC0C-2D09-B8C1-6CF8-3FCCE5208740}"/>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3" name="Segnaposto piè di pagina 2">
            <a:extLst>
              <a:ext uri="{FF2B5EF4-FFF2-40B4-BE49-F238E27FC236}">
                <a16:creationId xmlns:a16="http://schemas.microsoft.com/office/drawing/2014/main" id="{ED1E4662-FD52-129F-DD5E-00E9E757D4B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910B063-79FE-E23A-7EDE-EA40F405A8DE}"/>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104762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C96F3-CBD1-D731-F45D-B3D84D9F734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EA0B32F-B951-621C-CFA6-BFDF0D793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E06C371-8151-55CB-54BD-D09C856C3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9F52EB-E670-1DE2-9E11-CB0607A4B2CD}"/>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6" name="Segnaposto piè di pagina 5">
            <a:extLst>
              <a:ext uri="{FF2B5EF4-FFF2-40B4-BE49-F238E27FC236}">
                <a16:creationId xmlns:a16="http://schemas.microsoft.com/office/drawing/2014/main" id="{6F95211D-D71A-5B93-3ECB-1B69B01F578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749850F-DC94-AEE0-258C-DFF84C415666}"/>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65692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D8250-6725-EEB9-E556-C4B4C9A6C13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6EFF707-CA33-27CA-E804-1C283636D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29318C6-EF9D-ABE0-C8C3-8361BD976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68C042-D519-7B26-E60E-89855482ECC2}"/>
              </a:ext>
            </a:extLst>
          </p:cNvPr>
          <p:cNvSpPr>
            <a:spLocks noGrp="1"/>
          </p:cNvSpPr>
          <p:nvPr>
            <p:ph type="dt" sz="half" idx="10"/>
          </p:nvPr>
        </p:nvSpPr>
        <p:spPr/>
        <p:txBody>
          <a:bodyPr/>
          <a:lstStyle/>
          <a:p>
            <a:fld id="{52221D8F-3EDF-46E4-BC45-7C5BA4B3F6DE}" type="datetimeFigureOut">
              <a:rPr lang="it-IT" smtClean="0"/>
              <a:t>11/07/2022</a:t>
            </a:fld>
            <a:endParaRPr lang="it-IT"/>
          </a:p>
        </p:txBody>
      </p:sp>
      <p:sp>
        <p:nvSpPr>
          <p:cNvPr id="6" name="Segnaposto piè di pagina 5">
            <a:extLst>
              <a:ext uri="{FF2B5EF4-FFF2-40B4-BE49-F238E27FC236}">
                <a16:creationId xmlns:a16="http://schemas.microsoft.com/office/drawing/2014/main" id="{BED53ED0-1E11-78B0-0987-E9D9F8F373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509D6F2-8FB7-37DC-2CBA-1EF6F67AD26C}"/>
              </a:ext>
            </a:extLst>
          </p:cNvPr>
          <p:cNvSpPr>
            <a:spLocks noGrp="1"/>
          </p:cNvSpPr>
          <p:nvPr>
            <p:ph type="sldNum" sz="quarter" idx="12"/>
          </p:nvPr>
        </p:nvSpPr>
        <p:spPr/>
        <p:txBody>
          <a:bodyPr/>
          <a:lstStyle/>
          <a:p>
            <a:fld id="{4A27E03B-546E-42D1-BD9B-EFE2E0153351}" type="slidenum">
              <a:rPr lang="it-IT" smtClean="0"/>
              <a:t>‹N›</a:t>
            </a:fld>
            <a:endParaRPr lang="it-IT"/>
          </a:p>
        </p:txBody>
      </p:sp>
    </p:spTree>
    <p:extLst>
      <p:ext uri="{BB962C8B-B14F-4D97-AF65-F5344CB8AC3E}">
        <p14:creationId xmlns:p14="http://schemas.microsoft.com/office/powerpoint/2010/main" val="329400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E24889E-3CC2-184E-9DFE-B7FA0D63B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752E7EC-382A-A8BF-25C4-48D4C6E44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77690D-C287-7BC3-B662-128B1F05A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21D8F-3EDF-46E4-BC45-7C5BA4B3F6DE}" type="datetimeFigureOut">
              <a:rPr lang="it-IT" smtClean="0"/>
              <a:t>11/07/2022</a:t>
            </a:fld>
            <a:endParaRPr lang="it-IT"/>
          </a:p>
        </p:txBody>
      </p:sp>
      <p:sp>
        <p:nvSpPr>
          <p:cNvPr id="5" name="Segnaposto piè di pagina 4">
            <a:extLst>
              <a:ext uri="{FF2B5EF4-FFF2-40B4-BE49-F238E27FC236}">
                <a16:creationId xmlns:a16="http://schemas.microsoft.com/office/drawing/2014/main" id="{18789097-8719-E3FA-CBBB-5FF35B9C60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EF72D40-0B99-4A45-BACD-9BC3255A2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7E03B-546E-42D1-BD9B-EFE2E0153351}" type="slidenum">
              <a:rPr lang="it-IT" smtClean="0"/>
              <a:t>‹N›</a:t>
            </a:fld>
            <a:endParaRPr lang="it-IT"/>
          </a:p>
        </p:txBody>
      </p:sp>
    </p:spTree>
    <p:extLst>
      <p:ext uri="{BB962C8B-B14F-4D97-AF65-F5344CB8AC3E}">
        <p14:creationId xmlns:p14="http://schemas.microsoft.com/office/powerpoint/2010/main" val="210917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9F60405-3481-D257-F044-95E778C02A6A}"/>
              </a:ext>
            </a:extLst>
          </p:cNvPr>
          <p:cNvSpPr txBox="1"/>
          <p:nvPr/>
        </p:nvSpPr>
        <p:spPr>
          <a:xfrm>
            <a:off x="1009650" y="3062585"/>
            <a:ext cx="9753600" cy="1384995"/>
          </a:xfrm>
          <a:prstGeom prst="rect">
            <a:avLst/>
          </a:prstGeom>
          <a:solidFill>
            <a:schemeClr val="accent5">
              <a:lumMod val="20000"/>
              <a:lumOff val="80000"/>
            </a:schemeClr>
          </a:solidFill>
        </p:spPr>
        <p:txBody>
          <a:bodyPr wrap="square">
            <a:spAutoFit/>
          </a:bodyPr>
          <a:lstStyle/>
          <a:p>
            <a:r>
              <a:rPr lang="it-IT" sz="2800" dirty="0" err="1">
                <a:latin typeface="EasyReadingPRO" panose="02000506040000020003" pitchFamily="2" charset="0"/>
              </a:rPr>
              <a:t>Hyperspectral</a:t>
            </a:r>
            <a:r>
              <a:rPr lang="it-IT" sz="2800" dirty="0">
                <a:latin typeface="EasyReadingPRO" panose="02000506040000020003" pitchFamily="2" charset="0"/>
              </a:rPr>
              <a:t> remote sensing for </a:t>
            </a:r>
            <a:r>
              <a:rPr lang="it-IT" sz="2800" dirty="0" err="1">
                <a:latin typeface="EasyReadingPRO" panose="02000506040000020003" pitchFamily="2" charset="0"/>
              </a:rPr>
              <a:t>vegetation</a:t>
            </a:r>
            <a:r>
              <a:rPr lang="it-IT" sz="2800" dirty="0">
                <a:latin typeface="EasyReadingPRO" panose="02000506040000020003" pitchFamily="2" charset="0"/>
              </a:rPr>
              <a:t> and </a:t>
            </a:r>
            <a:r>
              <a:rPr lang="it-IT" sz="2800" dirty="0" err="1">
                <a:latin typeface="EasyReadingPRO" panose="02000506040000020003" pitchFamily="2" charset="0"/>
              </a:rPr>
              <a:t>soil</a:t>
            </a:r>
            <a:r>
              <a:rPr lang="it-IT" sz="2800" dirty="0">
                <a:latin typeface="EasyReadingPRO" panose="02000506040000020003" pitchFamily="2" charset="0"/>
              </a:rPr>
              <a:t> monitoring: </a:t>
            </a:r>
            <a:r>
              <a:rPr lang="it-IT" sz="2800" dirty="0" err="1">
                <a:latin typeface="EasyReadingPRO" panose="02000506040000020003" pitchFamily="2" charset="0"/>
              </a:rPr>
              <a:t>opportunities</a:t>
            </a:r>
            <a:r>
              <a:rPr lang="it-IT" sz="2800" dirty="0">
                <a:latin typeface="EasyReadingPRO" panose="02000506040000020003" pitchFamily="2" charset="0"/>
              </a:rPr>
              <a:t> from new generation </a:t>
            </a:r>
            <a:r>
              <a:rPr lang="it-IT" sz="2800" dirty="0" err="1">
                <a:latin typeface="EasyReadingPRO" panose="02000506040000020003" pitchFamily="2" charset="0"/>
              </a:rPr>
              <a:t>spaceborne</a:t>
            </a:r>
            <a:r>
              <a:rPr lang="it-IT" sz="2800" dirty="0">
                <a:latin typeface="EasyReadingPRO" panose="02000506040000020003" pitchFamily="2" charset="0"/>
              </a:rPr>
              <a:t> </a:t>
            </a:r>
            <a:r>
              <a:rPr lang="it-IT" sz="2800" dirty="0" err="1">
                <a:latin typeface="EasyReadingPRO" panose="02000506040000020003" pitchFamily="2" charset="0"/>
              </a:rPr>
              <a:t>sensors</a:t>
            </a:r>
            <a:endParaRPr lang="it-IT" sz="2800" dirty="0">
              <a:latin typeface="EasyReadingPRO" panose="02000506040000020003" pitchFamily="2" charset="0"/>
            </a:endParaRPr>
          </a:p>
        </p:txBody>
      </p:sp>
      <p:sp>
        <p:nvSpPr>
          <p:cNvPr id="8" name="Sottotitolo 2">
            <a:extLst>
              <a:ext uri="{FF2B5EF4-FFF2-40B4-BE49-F238E27FC236}">
                <a16:creationId xmlns:a16="http://schemas.microsoft.com/office/drawing/2014/main" id="{66EF0909-E617-47C1-2E33-654B9D94D92E}"/>
              </a:ext>
            </a:extLst>
          </p:cNvPr>
          <p:cNvSpPr txBox="1">
            <a:spLocks/>
          </p:cNvSpPr>
          <p:nvPr/>
        </p:nvSpPr>
        <p:spPr>
          <a:xfrm>
            <a:off x="1009650" y="4838699"/>
            <a:ext cx="9667875" cy="1495425"/>
          </a:xfrm>
          <a:prstGeom prst="rect">
            <a:avLst/>
          </a:prstGeom>
          <a:solidFill>
            <a:schemeClr val="accent3">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dirty="0">
                <a:latin typeface="EasyReadingPRO" panose="02000506040000020003" pitchFamily="2" charset="0"/>
              </a:rPr>
              <a:t>Prof. RAFFAELE CASA </a:t>
            </a:r>
          </a:p>
          <a:p>
            <a:pPr marL="0" indent="0">
              <a:buNone/>
            </a:pPr>
            <a:r>
              <a:rPr lang="it-IT" sz="1600" dirty="0">
                <a:latin typeface="EasyReadingPRO" panose="02000506040000020003" pitchFamily="2" charset="0"/>
              </a:rPr>
              <a:t>Dipartimento di Scienze Agrarie e Forestali (Dafne), </a:t>
            </a:r>
          </a:p>
          <a:p>
            <a:pPr marL="0" indent="0">
              <a:buNone/>
            </a:pPr>
            <a:r>
              <a:rPr lang="it-IT" sz="1600" dirty="0">
                <a:latin typeface="EasyReadingPRO" panose="02000506040000020003" pitchFamily="2" charset="0"/>
              </a:rPr>
              <a:t>Università degli Studi della Tuscia (Viterbo)</a:t>
            </a:r>
          </a:p>
          <a:p>
            <a:pPr marL="0" indent="0">
              <a:buNone/>
            </a:pPr>
            <a:r>
              <a:rPr lang="it-IT" sz="1600" dirty="0">
                <a:latin typeface="EasyReadingPRO" panose="02000506040000020003" pitchFamily="2" charset="0"/>
              </a:rPr>
              <a:t>rcasa@unitus.it</a:t>
            </a:r>
            <a:endParaRPr lang="en-US" sz="1600" dirty="0">
              <a:latin typeface="EasyReadingPRO" panose="02000506040000020003" pitchFamily="2" charset="0"/>
            </a:endParaRPr>
          </a:p>
        </p:txBody>
      </p:sp>
      <p:pic>
        <p:nvPicPr>
          <p:cNvPr id="9" name="Grafik 3">
            <a:extLst>
              <a:ext uri="{FF2B5EF4-FFF2-40B4-BE49-F238E27FC236}">
                <a16:creationId xmlns:a16="http://schemas.microsoft.com/office/drawing/2014/main" id="{348D46CF-FBA9-9275-CC54-1CBB5E61D2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009650" y="1431922"/>
            <a:ext cx="2517618" cy="1174758"/>
          </a:xfrm>
          <a:prstGeom prst="rect">
            <a:avLst/>
          </a:prstGeom>
          <a:ln>
            <a:noFill/>
          </a:ln>
          <a:effectLst>
            <a:outerShdw blurRad="190500" algn="tl" rotWithShape="0">
              <a:srgbClr val="000000">
                <a:alpha val="70000"/>
              </a:srgbClr>
            </a:outerShdw>
          </a:effectLst>
        </p:spPr>
      </p:pic>
      <p:pic>
        <p:nvPicPr>
          <p:cNvPr id="10" name="Grafik 5">
            <a:extLst>
              <a:ext uri="{FF2B5EF4-FFF2-40B4-BE49-F238E27FC236}">
                <a16:creationId xmlns:a16="http://schemas.microsoft.com/office/drawing/2014/main" id="{E7135873-D1C9-9B3D-7DBE-97889FAF5466}"/>
              </a:ext>
            </a:extLst>
          </p:cNvPr>
          <p:cNvPicPr preferRelativeResize="0">
            <a:picLocks/>
          </p:cNvPicPr>
          <p:nvPr/>
        </p:nvPicPr>
        <p:blipFill rotWithShape="1">
          <a:blip r:embed="rId3" cstate="print">
            <a:extLst>
              <a:ext uri="{28A0092B-C50C-407E-A947-70E740481C1C}">
                <a14:useLocalDpi xmlns:a14="http://schemas.microsoft.com/office/drawing/2010/main"/>
              </a:ext>
            </a:extLst>
          </a:blip>
          <a:srcRect r="-713"/>
          <a:stretch/>
        </p:blipFill>
        <p:spPr bwMode="auto">
          <a:xfrm>
            <a:off x="3924299" y="1431921"/>
            <a:ext cx="2400301" cy="1174757"/>
          </a:xfrm>
          <a:prstGeom prst="rect">
            <a:avLst/>
          </a:prstGeom>
          <a:ln>
            <a:noFill/>
          </a:ln>
          <a:effectLst>
            <a:outerShdw blurRad="190500" algn="tl" rotWithShape="0">
              <a:srgbClr val="000000">
                <a:alpha val="70000"/>
              </a:srgbClr>
            </a:outerShdw>
          </a:effectLst>
        </p:spPr>
      </p:pic>
      <p:pic>
        <p:nvPicPr>
          <p:cNvPr id="11" name="Grafik 13">
            <a:extLst>
              <a:ext uri="{FF2B5EF4-FFF2-40B4-BE49-F238E27FC236}">
                <a16:creationId xmlns:a16="http://schemas.microsoft.com/office/drawing/2014/main" id="{4AA30EFB-E092-93C1-37FA-414277F51E69}"/>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bwMode="auto">
          <a:xfrm>
            <a:off x="7248525" y="1065388"/>
            <a:ext cx="2135832" cy="1606078"/>
          </a:xfrm>
          <a:prstGeom prst="rect">
            <a:avLst/>
          </a:prstGeom>
        </p:spPr>
      </p:pic>
      <p:sp>
        <p:nvSpPr>
          <p:cNvPr id="12" name="CasellaDiTesto 11">
            <a:extLst>
              <a:ext uri="{FF2B5EF4-FFF2-40B4-BE49-F238E27FC236}">
                <a16:creationId xmlns:a16="http://schemas.microsoft.com/office/drawing/2014/main" id="{8709E840-CFB1-2ABA-62E1-1A66B22AE8FF}"/>
              </a:ext>
            </a:extLst>
          </p:cNvPr>
          <p:cNvSpPr txBox="1"/>
          <p:nvPr/>
        </p:nvSpPr>
        <p:spPr>
          <a:xfrm>
            <a:off x="2268459" y="240149"/>
            <a:ext cx="6413935" cy="369332"/>
          </a:xfrm>
          <a:prstGeom prst="rect">
            <a:avLst/>
          </a:prstGeom>
          <a:noFill/>
        </p:spPr>
        <p:txBody>
          <a:bodyPr wrap="none" rtlCol="0">
            <a:spAutoFit/>
          </a:bodyPr>
          <a:lstStyle/>
          <a:p>
            <a:r>
              <a:rPr lang="it-IT" dirty="0">
                <a:latin typeface="EasyReadingPRO" panose="02000506040000020003" pitchFamily="2" charset="0"/>
              </a:rPr>
              <a:t>MENVIPRO </a:t>
            </a:r>
            <a:r>
              <a:rPr lang="it-IT" dirty="0" err="1">
                <a:latin typeface="EasyReadingPRO" panose="02000506040000020003" pitchFamily="2" charset="0"/>
              </a:rPr>
              <a:t>Summer</a:t>
            </a:r>
            <a:r>
              <a:rPr lang="it-IT" dirty="0">
                <a:latin typeface="EasyReadingPRO" panose="02000506040000020003" pitchFamily="2" charset="0"/>
              </a:rPr>
              <a:t> school -  </a:t>
            </a:r>
            <a:r>
              <a:rPr lang="it-IT" dirty="0" err="1">
                <a:latin typeface="EasyReadingPRO" panose="02000506040000020003" pitchFamily="2" charset="0"/>
              </a:rPr>
              <a:t>Tblisi</a:t>
            </a:r>
            <a:r>
              <a:rPr lang="it-IT" dirty="0">
                <a:latin typeface="EasyReadingPRO" panose="02000506040000020003" pitchFamily="2" charset="0"/>
              </a:rPr>
              <a:t>/on-line, 11/07/2022</a:t>
            </a:r>
          </a:p>
        </p:txBody>
      </p:sp>
    </p:spTree>
    <p:extLst>
      <p:ext uri="{BB962C8B-B14F-4D97-AF65-F5344CB8AC3E}">
        <p14:creationId xmlns:p14="http://schemas.microsoft.com/office/powerpoint/2010/main" val="351643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FFFC-B951-A676-EAD5-BC8FB2BDEF37}"/>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Radiation </a:t>
            </a:r>
            <a:r>
              <a:rPr lang="de-DE" dirty="0" err="1"/>
              <a:t>transfer</a:t>
            </a:r>
            <a:r>
              <a:rPr lang="de-DE" dirty="0"/>
              <a:t> (II)</a:t>
            </a:r>
          </a:p>
        </p:txBody>
      </p:sp>
      <p:pic>
        <p:nvPicPr>
          <p:cNvPr id="3" name="Immagine 2">
            <a:extLst>
              <a:ext uri="{FF2B5EF4-FFF2-40B4-BE49-F238E27FC236}">
                <a16:creationId xmlns:a16="http://schemas.microsoft.com/office/drawing/2014/main" id="{3D6B035A-92DC-7B12-4388-E81835649797}"/>
              </a:ext>
            </a:extLst>
          </p:cNvPr>
          <p:cNvPicPr>
            <a:picLocks noChangeAspect="1"/>
          </p:cNvPicPr>
          <p:nvPr/>
        </p:nvPicPr>
        <p:blipFill>
          <a:blip r:embed="rId3"/>
          <a:stretch>
            <a:fillRect/>
          </a:stretch>
        </p:blipFill>
        <p:spPr>
          <a:xfrm>
            <a:off x="1402880" y="907507"/>
            <a:ext cx="9224108" cy="5760361"/>
          </a:xfrm>
          <a:prstGeom prst="rect">
            <a:avLst/>
          </a:prstGeom>
        </p:spPr>
      </p:pic>
    </p:spTree>
    <p:extLst>
      <p:ext uri="{BB962C8B-B14F-4D97-AF65-F5344CB8AC3E}">
        <p14:creationId xmlns:p14="http://schemas.microsoft.com/office/powerpoint/2010/main" val="145395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7BF91-E2E4-398F-E885-021B70D5B9F2}"/>
              </a:ext>
            </a:extLst>
          </p:cNvPr>
          <p:cNvSpPr txBox="1">
            <a:spLocks/>
          </p:cNvSpPr>
          <p:nvPr/>
        </p:nvSpPr>
        <p:spPr>
          <a:xfrm>
            <a:off x="1619671" y="190132"/>
            <a:ext cx="7825411" cy="356278"/>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Interaction </a:t>
            </a:r>
            <a:r>
              <a:rPr lang="de-DE" dirty="0" err="1"/>
              <a:t>radiation</a:t>
            </a:r>
            <a:r>
              <a:rPr lang="de-DE" dirty="0"/>
              <a:t> – </a:t>
            </a:r>
            <a:r>
              <a:rPr lang="de-DE" dirty="0" err="1"/>
              <a:t>atmosphere</a:t>
            </a:r>
            <a:r>
              <a:rPr lang="de-DE" dirty="0"/>
              <a:t> (I)</a:t>
            </a:r>
          </a:p>
        </p:txBody>
      </p:sp>
      <p:pic>
        <p:nvPicPr>
          <p:cNvPr id="3" name="Immagine 2">
            <a:extLst>
              <a:ext uri="{FF2B5EF4-FFF2-40B4-BE49-F238E27FC236}">
                <a16:creationId xmlns:a16="http://schemas.microsoft.com/office/drawing/2014/main" id="{7DF168F2-A423-31B0-957F-56D011009C0C}"/>
              </a:ext>
            </a:extLst>
          </p:cNvPr>
          <p:cNvPicPr>
            <a:picLocks noChangeAspect="1"/>
          </p:cNvPicPr>
          <p:nvPr/>
        </p:nvPicPr>
        <p:blipFill>
          <a:blip r:embed="rId3"/>
          <a:stretch>
            <a:fillRect/>
          </a:stretch>
        </p:blipFill>
        <p:spPr>
          <a:xfrm>
            <a:off x="681168" y="1024113"/>
            <a:ext cx="10860344" cy="5524182"/>
          </a:xfrm>
          <a:prstGeom prst="rect">
            <a:avLst/>
          </a:prstGeom>
        </p:spPr>
      </p:pic>
    </p:spTree>
    <p:extLst>
      <p:ext uri="{BB962C8B-B14F-4D97-AF65-F5344CB8AC3E}">
        <p14:creationId xmlns:p14="http://schemas.microsoft.com/office/powerpoint/2010/main" val="391562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F07A7-F65B-F231-8137-9623B713B051}"/>
              </a:ext>
            </a:extLst>
          </p:cNvPr>
          <p:cNvSpPr txBox="1">
            <a:spLocks/>
          </p:cNvSpPr>
          <p:nvPr/>
        </p:nvSpPr>
        <p:spPr>
          <a:xfrm>
            <a:off x="1619671" y="190132"/>
            <a:ext cx="7825411" cy="356278"/>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Interaction </a:t>
            </a:r>
            <a:r>
              <a:rPr lang="de-DE" dirty="0" err="1"/>
              <a:t>radiation</a:t>
            </a:r>
            <a:r>
              <a:rPr lang="de-DE" dirty="0"/>
              <a:t> – </a:t>
            </a:r>
            <a:r>
              <a:rPr lang="de-DE" dirty="0" err="1"/>
              <a:t>atmosphere</a:t>
            </a:r>
            <a:r>
              <a:rPr lang="de-DE" dirty="0"/>
              <a:t> (II)</a:t>
            </a:r>
          </a:p>
        </p:txBody>
      </p:sp>
      <p:pic>
        <p:nvPicPr>
          <p:cNvPr id="3" name="Immagine 2">
            <a:extLst>
              <a:ext uri="{FF2B5EF4-FFF2-40B4-BE49-F238E27FC236}">
                <a16:creationId xmlns:a16="http://schemas.microsoft.com/office/drawing/2014/main" id="{D2309DFA-42BA-B585-BCB4-870D373CCC9D}"/>
              </a:ext>
            </a:extLst>
          </p:cNvPr>
          <p:cNvPicPr>
            <a:picLocks noChangeAspect="1"/>
          </p:cNvPicPr>
          <p:nvPr/>
        </p:nvPicPr>
        <p:blipFill>
          <a:blip r:embed="rId3"/>
          <a:stretch>
            <a:fillRect/>
          </a:stretch>
        </p:blipFill>
        <p:spPr>
          <a:xfrm>
            <a:off x="715894" y="943893"/>
            <a:ext cx="10935518" cy="5914107"/>
          </a:xfrm>
          <a:prstGeom prst="rect">
            <a:avLst/>
          </a:prstGeom>
        </p:spPr>
      </p:pic>
    </p:spTree>
    <p:extLst>
      <p:ext uri="{BB962C8B-B14F-4D97-AF65-F5344CB8AC3E}">
        <p14:creationId xmlns:p14="http://schemas.microsoft.com/office/powerpoint/2010/main" val="240577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273D64-27C4-145E-AF13-C139E25D4D30}"/>
              </a:ext>
            </a:extLst>
          </p:cNvPr>
          <p:cNvSpPr txBox="1">
            <a:spLocks/>
          </p:cNvSpPr>
          <p:nvPr/>
        </p:nvSpPr>
        <p:spPr>
          <a:xfrm>
            <a:off x="1326996" y="0"/>
            <a:ext cx="8474926" cy="829022"/>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US" sz="2800" dirty="0"/>
              <a:t>Atmospheric transmission and regions of operation for remote sensors</a:t>
            </a:r>
            <a:endParaRPr lang="de-DE" sz="2800" dirty="0"/>
          </a:p>
        </p:txBody>
      </p:sp>
      <p:pic>
        <p:nvPicPr>
          <p:cNvPr id="3" name="Picture 76">
            <a:extLst>
              <a:ext uri="{FF2B5EF4-FFF2-40B4-BE49-F238E27FC236}">
                <a16:creationId xmlns:a16="http://schemas.microsoft.com/office/drawing/2014/main" id="{7ABDE5E3-4DED-5DB3-EA4C-4E46FCE89DE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5058" y="946535"/>
            <a:ext cx="11701883" cy="5321841"/>
          </a:xfrm>
          <a:prstGeom prst="rect">
            <a:avLst/>
          </a:prstGeom>
        </p:spPr>
      </p:pic>
      <p:sp>
        <p:nvSpPr>
          <p:cNvPr id="5" name="CasellaDiTesto 4">
            <a:extLst>
              <a:ext uri="{FF2B5EF4-FFF2-40B4-BE49-F238E27FC236}">
                <a16:creationId xmlns:a16="http://schemas.microsoft.com/office/drawing/2014/main" id="{3094B533-E201-0DC7-CB7B-675204CC623F}"/>
              </a:ext>
            </a:extLst>
          </p:cNvPr>
          <p:cNvSpPr txBox="1"/>
          <p:nvPr/>
        </p:nvSpPr>
        <p:spPr>
          <a:xfrm>
            <a:off x="1140213" y="6117163"/>
            <a:ext cx="6094140" cy="338554"/>
          </a:xfrm>
          <a:prstGeom prst="rect">
            <a:avLst/>
          </a:prstGeom>
          <a:noFill/>
        </p:spPr>
        <p:txBody>
          <a:bodyPr wrap="square">
            <a:spAutoFit/>
          </a:bodyPr>
          <a:lstStyle/>
          <a:p>
            <a:r>
              <a:rPr lang="en-US" altLang="de-DE" sz="1600" dirty="0">
                <a:solidFill>
                  <a:srgbClr val="000000"/>
                </a:solidFill>
                <a:latin typeface="Arial" panose="020B0604020202020204" pitchFamily="34" charset="0"/>
                <a:cs typeface="Arial" panose="020B0604020202020204" pitchFamily="34" charset="0"/>
              </a:rPr>
              <a:t>PRISMA</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28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7539-779B-45FF-30E8-435A59DC86B5}"/>
              </a:ext>
            </a:extLst>
          </p:cNvPr>
          <p:cNvSpPr txBox="1">
            <a:spLocks/>
          </p:cNvSpPr>
          <p:nvPr/>
        </p:nvSpPr>
        <p:spPr>
          <a:xfrm>
            <a:off x="1686579" y="201283"/>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sz="3200" dirty="0"/>
              <a:t>Data </a:t>
            </a:r>
            <a:r>
              <a:rPr lang="de-DE" sz="3200" dirty="0" err="1"/>
              <a:t>product</a:t>
            </a:r>
            <a:endParaRPr lang="en-US" sz="3200" dirty="0"/>
          </a:p>
        </p:txBody>
      </p:sp>
      <p:pic>
        <p:nvPicPr>
          <p:cNvPr id="3" name="Immagine 2">
            <a:extLst>
              <a:ext uri="{FF2B5EF4-FFF2-40B4-BE49-F238E27FC236}">
                <a16:creationId xmlns:a16="http://schemas.microsoft.com/office/drawing/2014/main" id="{E11FF3D7-9B5D-B7C2-905A-42CED1EDCE73}"/>
              </a:ext>
            </a:extLst>
          </p:cNvPr>
          <p:cNvPicPr>
            <a:picLocks noChangeAspect="1"/>
          </p:cNvPicPr>
          <p:nvPr/>
        </p:nvPicPr>
        <p:blipFill>
          <a:blip r:embed="rId3"/>
          <a:stretch>
            <a:fillRect/>
          </a:stretch>
        </p:blipFill>
        <p:spPr>
          <a:xfrm>
            <a:off x="1119875" y="998453"/>
            <a:ext cx="9952250" cy="5513297"/>
          </a:xfrm>
          <a:prstGeom prst="rect">
            <a:avLst/>
          </a:prstGeom>
        </p:spPr>
      </p:pic>
    </p:spTree>
    <p:extLst>
      <p:ext uri="{BB962C8B-B14F-4D97-AF65-F5344CB8AC3E}">
        <p14:creationId xmlns:p14="http://schemas.microsoft.com/office/powerpoint/2010/main" val="68531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F2DE-E6BE-E9EC-C61B-C1561FFE55B0}"/>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Spectral</a:t>
            </a:r>
            <a:r>
              <a:rPr lang="de-DE" dirty="0"/>
              <a:t> </a:t>
            </a:r>
            <a:r>
              <a:rPr lang="de-DE" dirty="0" err="1"/>
              <a:t>resolution</a:t>
            </a:r>
            <a:r>
              <a:rPr lang="de-DE" dirty="0"/>
              <a:t> (I)</a:t>
            </a:r>
            <a:endParaRPr lang="en-US" dirty="0"/>
          </a:p>
        </p:txBody>
      </p:sp>
      <p:pic>
        <p:nvPicPr>
          <p:cNvPr id="3" name="Immagine 2">
            <a:extLst>
              <a:ext uri="{FF2B5EF4-FFF2-40B4-BE49-F238E27FC236}">
                <a16:creationId xmlns:a16="http://schemas.microsoft.com/office/drawing/2014/main" id="{89FBF402-DF8B-D52E-696D-6B6781F3B598}"/>
              </a:ext>
            </a:extLst>
          </p:cNvPr>
          <p:cNvPicPr>
            <a:picLocks noChangeAspect="1"/>
          </p:cNvPicPr>
          <p:nvPr/>
        </p:nvPicPr>
        <p:blipFill>
          <a:blip r:embed="rId2"/>
          <a:stretch>
            <a:fillRect/>
          </a:stretch>
        </p:blipFill>
        <p:spPr>
          <a:xfrm>
            <a:off x="618852" y="982727"/>
            <a:ext cx="11170241" cy="5797214"/>
          </a:xfrm>
          <a:prstGeom prst="rect">
            <a:avLst/>
          </a:prstGeom>
        </p:spPr>
      </p:pic>
    </p:spTree>
    <p:extLst>
      <p:ext uri="{BB962C8B-B14F-4D97-AF65-F5344CB8AC3E}">
        <p14:creationId xmlns:p14="http://schemas.microsoft.com/office/powerpoint/2010/main" val="185715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707B-331C-F6DB-DC14-E9ED50664443}"/>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Spectral</a:t>
            </a:r>
            <a:r>
              <a:rPr lang="de-DE" dirty="0"/>
              <a:t> </a:t>
            </a:r>
            <a:r>
              <a:rPr lang="de-DE" dirty="0" err="1"/>
              <a:t>resolution</a:t>
            </a:r>
            <a:r>
              <a:rPr lang="de-DE" dirty="0"/>
              <a:t> (II)</a:t>
            </a:r>
            <a:endParaRPr lang="en-US" dirty="0"/>
          </a:p>
        </p:txBody>
      </p:sp>
      <p:pic>
        <p:nvPicPr>
          <p:cNvPr id="29" name="Immagine 28">
            <a:extLst>
              <a:ext uri="{FF2B5EF4-FFF2-40B4-BE49-F238E27FC236}">
                <a16:creationId xmlns:a16="http://schemas.microsoft.com/office/drawing/2014/main" id="{44FFA893-8F64-7C41-512E-319885E4A7CF}"/>
              </a:ext>
            </a:extLst>
          </p:cNvPr>
          <p:cNvPicPr>
            <a:picLocks noChangeAspect="1"/>
          </p:cNvPicPr>
          <p:nvPr/>
        </p:nvPicPr>
        <p:blipFill>
          <a:blip r:embed="rId3"/>
          <a:stretch>
            <a:fillRect/>
          </a:stretch>
        </p:blipFill>
        <p:spPr>
          <a:xfrm>
            <a:off x="1067782" y="1213685"/>
            <a:ext cx="10056435" cy="5231720"/>
          </a:xfrm>
          <a:prstGeom prst="rect">
            <a:avLst/>
          </a:prstGeom>
        </p:spPr>
      </p:pic>
    </p:spTree>
    <p:extLst>
      <p:ext uri="{BB962C8B-B14F-4D97-AF65-F5344CB8AC3E}">
        <p14:creationId xmlns:p14="http://schemas.microsoft.com/office/powerpoint/2010/main" val="2017396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E672D-E822-7F2E-27C2-4A6EFA2CD50F}"/>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Spatial</a:t>
            </a:r>
            <a:r>
              <a:rPr lang="de-DE" dirty="0"/>
              <a:t> </a:t>
            </a:r>
            <a:r>
              <a:rPr lang="de-DE" dirty="0" err="1"/>
              <a:t>resolution</a:t>
            </a:r>
            <a:r>
              <a:rPr lang="de-DE" dirty="0"/>
              <a:t> (I)</a:t>
            </a:r>
            <a:endParaRPr lang="en-US" dirty="0"/>
          </a:p>
        </p:txBody>
      </p:sp>
      <p:pic>
        <p:nvPicPr>
          <p:cNvPr id="48" name="Immagine 47">
            <a:extLst>
              <a:ext uri="{FF2B5EF4-FFF2-40B4-BE49-F238E27FC236}">
                <a16:creationId xmlns:a16="http://schemas.microsoft.com/office/drawing/2014/main" id="{79C6F186-35DD-20E5-55C6-300DD3B606CE}"/>
              </a:ext>
            </a:extLst>
          </p:cNvPr>
          <p:cNvPicPr>
            <a:picLocks noChangeAspect="1"/>
          </p:cNvPicPr>
          <p:nvPr/>
        </p:nvPicPr>
        <p:blipFill>
          <a:blip r:embed="rId3"/>
          <a:stretch>
            <a:fillRect/>
          </a:stretch>
        </p:blipFill>
        <p:spPr>
          <a:xfrm>
            <a:off x="951845" y="921360"/>
            <a:ext cx="9684451" cy="5345625"/>
          </a:xfrm>
          <a:prstGeom prst="rect">
            <a:avLst/>
          </a:prstGeom>
        </p:spPr>
      </p:pic>
    </p:spTree>
    <p:extLst>
      <p:ext uri="{BB962C8B-B14F-4D97-AF65-F5344CB8AC3E}">
        <p14:creationId xmlns:p14="http://schemas.microsoft.com/office/powerpoint/2010/main" val="367068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1935-3B56-D505-A507-C1DF63B7AB49}"/>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Spatial</a:t>
            </a:r>
            <a:r>
              <a:rPr lang="de-DE" dirty="0"/>
              <a:t> </a:t>
            </a:r>
            <a:r>
              <a:rPr lang="de-DE" dirty="0" err="1"/>
              <a:t>resolution</a:t>
            </a:r>
            <a:r>
              <a:rPr lang="de-DE" dirty="0"/>
              <a:t> (II)</a:t>
            </a:r>
            <a:endParaRPr lang="en-US" dirty="0"/>
          </a:p>
        </p:txBody>
      </p:sp>
      <p:pic>
        <p:nvPicPr>
          <p:cNvPr id="3" name="Immagine 2">
            <a:extLst>
              <a:ext uri="{FF2B5EF4-FFF2-40B4-BE49-F238E27FC236}">
                <a16:creationId xmlns:a16="http://schemas.microsoft.com/office/drawing/2014/main" id="{3F7AADFC-BD4F-2407-0615-BEB879CB1E4E}"/>
              </a:ext>
            </a:extLst>
          </p:cNvPr>
          <p:cNvPicPr>
            <a:picLocks noChangeAspect="1"/>
          </p:cNvPicPr>
          <p:nvPr/>
        </p:nvPicPr>
        <p:blipFill>
          <a:blip r:embed="rId2"/>
          <a:stretch>
            <a:fillRect/>
          </a:stretch>
        </p:blipFill>
        <p:spPr>
          <a:xfrm>
            <a:off x="470643" y="611701"/>
            <a:ext cx="10948037" cy="6145937"/>
          </a:xfrm>
          <a:prstGeom prst="rect">
            <a:avLst/>
          </a:prstGeom>
        </p:spPr>
      </p:pic>
    </p:spTree>
    <p:extLst>
      <p:ext uri="{BB962C8B-B14F-4D97-AF65-F5344CB8AC3E}">
        <p14:creationId xmlns:p14="http://schemas.microsoft.com/office/powerpoint/2010/main" val="2715393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9CE6-8052-9C53-4E29-92B0433F6F81}"/>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Temporal </a:t>
            </a:r>
            <a:r>
              <a:rPr lang="de-DE" dirty="0" err="1"/>
              <a:t>resolution</a:t>
            </a:r>
            <a:endParaRPr lang="en-US" dirty="0"/>
          </a:p>
        </p:txBody>
      </p:sp>
      <p:pic>
        <p:nvPicPr>
          <p:cNvPr id="3" name="Immagine 2">
            <a:extLst>
              <a:ext uri="{FF2B5EF4-FFF2-40B4-BE49-F238E27FC236}">
                <a16:creationId xmlns:a16="http://schemas.microsoft.com/office/drawing/2014/main" id="{7B87D1A5-E4A3-5D76-1DB0-D8AE91EC1CCC}"/>
              </a:ext>
            </a:extLst>
          </p:cNvPr>
          <p:cNvPicPr>
            <a:picLocks noChangeAspect="1"/>
          </p:cNvPicPr>
          <p:nvPr/>
        </p:nvPicPr>
        <p:blipFill>
          <a:blip r:embed="rId3"/>
          <a:stretch>
            <a:fillRect/>
          </a:stretch>
        </p:blipFill>
        <p:spPr>
          <a:xfrm>
            <a:off x="778712" y="930736"/>
            <a:ext cx="9993366" cy="5356308"/>
          </a:xfrm>
          <a:prstGeom prst="rect">
            <a:avLst/>
          </a:prstGeom>
        </p:spPr>
      </p:pic>
    </p:spTree>
    <p:extLst>
      <p:ext uri="{BB962C8B-B14F-4D97-AF65-F5344CB8AC3E}">
        <p14:creationId xmlns:p14="http://schemas.microsoft.com/office/powerpoint/2010/main" val="160887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89E8AC8-FA59-A36D-BA25-EAEF1E1B8DA3}"/>
              </a:ext>
            </a:extLst>
          </p:cNvPr>
          <p:cNvSpPr txBox="1">
            <a:spLocks/>
          </p:cNvSpPr>
          <p:nvPr/>
        </p:nvSpPr>
        <p:spPr>
          <a:xfrm>
            <a:off x="690880" y="1299930"/>
            <a:ext cx="6339840" cy="4247430"/>
          </a:xfrm>
          <a:prstGeom prst="rect">
            <a:avLst/>
          </a:prstGeom>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latinLnBrk="0">
              <a:buNone/>
            </a:pPr>
            <a:r>
              <a:rPr lang="en-GB" sz="2400" noProof="1">
                <a:latin typeface="EasyReadingPRO" panose="02000506040000020003" pitchFamily="2" charset="0"/>
                <a:ea typeface="Open Sans Semibold" panose="020B0706030804020204" pitchFamily="34" charset="0"/>
                <a:cs typeface="Open Sans Semibold" panose="020B0706030804020204" pitchFamily="34" charset="0"/>
              </a:rPr>
              <a:t>Spectroscopy</a:t>
            </a:r>
            <a:r>
              <a:rPr lang="en-GB" sz="2400" noProof="1">
                <a:latin typeface="EasyReadingPRO" panose="02000506040000020003" pitchFamily="2" charset="0"/>
                <a:ea typeface="Open Sans Light" panose="020B0306030504020204" pitchFamily="34" charset="0"/>
                <a:cs typeface="Open Sans Light" panose="020B0306030504020204" pitchFamily="34" charset="0"/>
              </a:rPr>
              <a:t> is the study of the interaction between matter and radiated energy specifically looking at what wavelengths of light are emitted or absorbed by an object in order to characterize materials.</a:t>
            </a:r>
          </a:p>
          <a:p>
            <a:pPr marL="0" indent="0" eaLnBrk="0" latinLnBrk="0">
              <a:buNone/>
            </a:pPr>
            <a:r>
              <a:rPr lang="en-GB" sz="2400" noProof="1">
                <a:latin typeface="EasyReadingPRO" panose="02000506040000020003" pitchFamily="2" charset="0"/>
                <a:ea typeface="Open Sans Semibold" panose="020B0706030804020204" pitchFamily="34" charset="0"/>
                <a:cs typeface="Open Sans Semibold" panose="020B0706030804020204" pitchFamily="34" charset="0"/>
              </a:rPr>
              <a:t>Imaging spectroscopy (or hyperspectral remote sensing) </a:t>
            </a:r>
            <a:r>
              <a:rPr lang="en-GB" sz="2400" noProof="1">
                <a:latin typeface="EasyReadingPRO" panose="02000506040000020003" pitchFamily="2" charset="0"/>
                <a:ea typeface="Open Sans Light" panose="020B0306030504020204" pitchFamily="34" charset="0"/>
                <a:cs typeface="Open Sans Light" panose="020B0306030504020204" pitchFamily="34" charset="0"/>
              </a:rPr>
              <a:t>refers to</a:t>
            </a:r>
            <a:r>
              <a:rPr lang="en-GB" sz="2400" b="1" noProof="1">
                <a:latin typeface="EasyReadingPRO" panose="02000506040000020003" pitchFamily="2" charset="0"/>
                <a:ea typeface="Open Sans Light" panose="020B0306030504020204" pitchFamily="34" charset="0"/>
                <a:cs typeface="Open Sans Light" panose="020B0306030504020204" pitchFamily="34" charset="0"/>
              </a:rPr>
              <a:t> airborne or spaceborne imaging spectrometers </a:t>
            </a:r>
            <a:r>
              <a:rPr lang="en-GB" sz="2400" noProof="1">
                <a:latin typeface="EasyReadingPRO" panose="02000506040000020003" pitchFamily="2" charset="0"/>
                <a:ea typeface="Open Sans Light" panose="020B0306030504020204" pitchFamily="34" charset="0"/>
                <a:cs typeface="Open Sans Light" panose="020B0306030504020204" pitchFamily="34" charset="0"/>
              </a:rPr>
              <a:t>measuring the spectrum of solar radiation reflected by earth surface materials in many contiguous wavebands.</a:t>
            </a:r>
          </a:p>
        </p:txBody>
      </p:sp>
      <p:pic>
        <p:nvPicPr>
          <p:cNvPr id="14" name="Grafik 13">
            <a:extLst>
              <a:ext uri="{FF2B5EF4-FFF2-40B4-BE49-F238E27FC236}">
                <a16:creationId xmlns:a16="http://schemas.microsoft.com/office/drawing/2014/main" id="{CB10B616-1D54-E38D-5605-DF2CB1A3998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bwMode="auto">
          <a:xfrm>
            <a:off x="7314830" y="1712546"/>
            <a:ext cx="4045827" cy="3042334"/>
          </a:xfrm>
          <a:prstGeom prst="rect">
            <a:avLst/>
          </a:prstGeom>
        </p:spPr>
      </p:pic>
      <p:sp>
        <p:nvSpPr>
          <p:cNvPr id="15" name="Titel 1">
            <a:extLst>
              <a:ext uri="{FF2B5EF4-FFF2-40B4-BE49-F238E27FC236}">
                <a16:creationId xmlns:a16="http://schemas.microsoft.com/office/drawing/2014/main" id="{7A0D14B4-AC15-F8BD-2BAF-CC592EEE6925}"/>
              </a:ext>
            </a:extLst>
          </p:cNvPr>
          <p:cNvSpPr txBox="1">
            <a:spLocks/>
          </p:cNvSpPr>
          <p:nvPr/>
        </p:nvSpPr>
        <p:spPr>
          <a:xfrm>
            <a:off x="2208952" y="301892"/>
            <a:ext cx="7128792" cy="421570"/>
          </a:xfrm>
          <a:prstGeom prst="rect">
            <a:avLst/>
          </a:prstGeom>
        </p:spPr>
        <p:txBody>
          <a:bodyPr vert="horz" wrap="square" lIns="0" tIns="0" rIns="0" bIns="0" rtlCol="0" anchor="ctr">
            <a:noAutofit/>
          </a:bodyPr>
          <a:lstStyle>
            <a:lvl1pPr algn="l" defTabSz="685800" rtl="0" eaLnBrk="1" latinLnBrk="0" hangingPunct="1">
              <a:lnSpc>
                <a:spcPct val="90000"/>
              </a:lnSpc>
              <a:spcBef>
                <a:spcPct val="0"/>
              </a:spcBef>
              <a:buNone/>
              <a:defRPr sz="3200" kern="1200">
                <a:solidFill>
                  <a:schemeClr val="accent1"/>
                </a:solidFill>
                <a:latin typeface="Oswald Regular" panose="02000503000000000000" pitchFamily="2" charset="0"/>
                <a:ea typeface="+mj-ea"/>
                <a:cs typeface="+mj-cs"/>
              </a:defRPr>
            </a:lvl1pPr>
          </a:lstStyle>
          <a:p>
            <a:r>
              <a:rPr lang="de-DE" dirty="0">
                <a:latin typeface="EasyReadingPRO" panose="02000506040000020003" pitchFamily="2" charset="0"/>
              </a:rPr>
              <a:t>Definition of imaging spectroscopy</a:t>
            </a:r>
            <a:endParaRPr lang="en-GB" dirty="0">
              <a:latin typeface="EasyReadingPRO" panose="02000506040000020003" pitchFamily="2" charset="0"/>
            </a:endParaRPr>
          </a:p>
        </p:txBody>
      </p:sp>
    </p:spTree>
    <p:extLst>
      <p:ext uri="{BB962C8B-B14F-4D97-AF65-F5344CB8AC3E}">
        <p14:creationId xmlns:p14="http://schemas.microsoft.com/office/powerpoint/2010/main" val="3055005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764B40-13AA-A1F1-1997-3B7A97946FFC}"/>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Radiometric</a:t>
            </a:r>
            <a:r>
              <a:rPr lang="de-DE" dirty="0"/>
              <a:t> </a:t>
            </a:r>
            <a:r>
              <a:rPr lang="de-DE" dirty="0" err="1"/>
              <a:t>resolution</a:t>
            </a:r>
            <a:endParaRPr lang="en-US" dirty="0"/>
          </a:p>
        </p:txBody>
      </p:sp>
      <p:pic>
        <p:nvPicPr>
          <p:cNvPr id="8" name="Immagine 7">
            <a:extLst>
              <a:ext uri="{FF2B5EF4-FFF2-40B4-BE49-F238E27FC236}">
                <a16:creationId xmlns:a16="http://schemas.microsoft.com/office/drawing/2014/main" id="{5ADDCCF8-26AA-A5BF-3DE4-2C6C2BC7F981}"/>
              </a:ext>
            </a:extLst>
          </p:cNvPr>
          <p:cNvPicPr>
            <a:picLocks noChangeAspect="1"/>
          </p:cNvPicPr>
          <p:nvPr/>
        </p:nvPicPr>
        <p:blipFill>
          <a:blip r:embed="rId3"/>
          <a:stretch>
            <a:fillRect/>
          </a:stretch>
        </p:blipFill>
        <p:spPr>
          <a:xfrm>
            <a:off x="802944" y="1117258"/>
            <a:ext cx="10462111" cy="5550610"/>
          </a:xfrm>
          <a:prstGeom prst="rect">
            <a:avLst/>
          </a:prstGeom>
        </p:spPr>
      </p:pic>
    </p:spTree>
    <p:extLst>
      <p:ext uri="{BB962C8B-B14F-4D97-AF65-F5344CB8AC3E}">
        <p14:creationId xmlns:p14="http://schemas.microsoft.com/office/powerpoint/2010/main" val="216517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5F17D-27F3-1C4A-B410-4A61ACE0A277}"/>
              </a:ext>
            </a:extLst>
          </p:cNvPr>
          <p:cNvSpPr txBox="1">
            <a:spLocks/>
          </p:cNvSpPr>
          <p:nvPr/>
        </p:nvSpPr>
        <p:spPr bwMode="auto">
          <a:xfrm>
            <a:off x="1226634" y="110890"/>
            <a:ext cx="925551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sz="2800" dirty="0"/>
              <a:t>Spaceborne hyperspectral sensing for agricultural monitoring</a:t>
            </a:r>
            <a:endParaRPr lang="en-US" sz="2800" dirty="0"/>
          </a:p>
        </p:txBody>
      </p:sp>
      <p:pic>
        <p:nvPicPr>
          <p:cNvPr id="3" name="Immagine 2">
            <a:extLst>
              <a:ext uri="{FF2B5EF4-FFF2-40B4-BE49-F238E27FC236}">
                <a16:creationId xmlns:a16="http://schemas.microsoft.com/office/drawing/2014/main" id="{4451AB29-49D1-8AD5-1D43-3DD1F92AB086}"/>
              </a:ext>
            </a:extLst>
          </p:cNvPr>
          <p:cNvPicPr>
            <a:picLocks noChangeAspect="1"/>
          </p:cNvPicPr>
          <p:nvPr/>
        </p:nvPicPr>
        <p:blipFill>
          <a:blip r:embed="rId2"/>
          <a:stretch>
            <a:fillRect/>
          </a:stretch>
        </p:blipFill>
        <p:spPr>
          <a:xfrm>
            <a:off x="1145005" y="947214"/>
            <a:ext cx="10125122" cy="5910786"/>
          </a:xfrm>
          <a:prstGeom prst="rect">
            <a:avLst/>
          </a:prstGeom>
        </p:spPr>
      </p:pic>
    </p:spTree>
    <p:extLst>
      <p:ext uri="{BB962C8B-B14F-4D97-AF65-F5344CB8AC3E}">
        <p14:creationId xmlns:p14="http://schemas.microsoft.com/office/powerpoint/2010/main" val="2443804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EDE0B-4DAC-43A6-8142-BC9E2229617A}"/>
              </a:ext>
            </a:extLst>
          </p:cNvPr>
          <p:cNvSpPr txBox="1">
            <a:spLocks/>
          </p:cNvSpPr>
          <p:nvPr/>
        </p:nvSpPr>
        <p:spPr bwMode="auto">
          <a:xfrm>
            <a:off x="1226634" y="110890"/>
            <a:ext cx="925551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sz="2800" dirty="0"/>
              <a:t>Spaceborne hyperspectral sensing for agricultural monitoring</a:t>
            </a:r>
            <a:endParaRPr lang="en-US" sz="2800" dirty="0"/>
          </a:p>
        </p:txBody>
      </p:sp>
      <p:pic>
        <p:nvPicPr>
          <p:cNvPr id="3" name="Immagine 2">
            <a:extLst>
              <a:ext uri="{FF2B5EF4-FFF2-40B4-BE49-F238E27FC236}">
                <a16:creationId xmlns:a16="http://schemas.microsoft.com/office/drawing/2014/main" id="{86637D97-C46F-C6CC-1513-B1EFF026BBAC}"/>
              </a:ext>
            </a:extLst>
          </p:cNvPr>
          <p:cNvPicPr>
            <a:picLocks noChangeAspect="1"/>
          </p:cNvPicPr>
          <p:nvPr/>
        </p:nvPicPr>
        <p:blipFill>
          <a:blip r:embed="rId2"/>
          <a:stretch>
            <a:fillRect/>
          </a:stretch>
        </p:blipFill>
        <p:spPr>
          <a:xfrm>
            <a:off x="965003" y="975108"/>
            <a:ext cx="10101654" cy="5537203"/>
          </a:xfrm>
          <a:prstGeom prst="rect">
            <a:avLst/>
          </a:prstGeom>
        </p:spPr>
      </p:pic>
    </p:spTree>
    <p:extLst>
      <p:ext uri="{BB962C8B-B14F-4D97-AF65-F5344CB8AC3E}">
        <p14:creationId xmlns:p14="http://schemas.microsoft.com/office/powerpoint/2010/main" val="419479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03512-1418-F8B1-CBE0-3B90B8B6D909}"/>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Satellite imaging spectroscopy</a:t>
            </a:r>
          </a:p>
        </p:txBody>
      </p:sp>
      <p:pic>
        <p:nvPicPr>
          <p:cNvPr id="3" name="Immagine 2">
            <a:extLst>
              <a:ext uri="{FF2B5EF4-FFF2-40B4-BE49-F238E27FC236}">
                <a16:creationId xmlns:a16="http://schemas.microsoft.com/office/drawing/2014/main" id="{907466D4-B17C-51A6-3B67-630DAF54B5AB}"/>
              </a:ext>
            </a:extLst>
          </p:cNvPr>
          <p:cNvPicPr>
            <a:picLocks noChangeAspect="1"/>
          </p:cNvPicPr>
          <p:nvPr/>
        </p:nvPicPr>
        <p:blipFill>
          <a:blip r:embed="rId3"/>
          <a:stretch>
            <a:fillRect/>
          </a:stretch>
        </p:blipFill>
        <p:spPr>
          <a:xfrm>
            <a:off x="1266175" y="848912"/>
            <a:ext cx="9659649" cy="5885610"/>
          </a:xfrm>
          <a:prstGeom prst="rect">
            <a:avLst/>
          </a:prstGeom>
        </p:spPr>
      </p:pic>
    </p:spTree>
    <p:extLst>
      <p:ext uri="{BB962C8B-B14F-4D97-AF65-F5344CB8AC3E}">
        <p14:creationId xmlns:p14="http://schemas.microsoft.com/office/powerpoint/2010/main" val="266691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EAFB-F155-F7F6-41A0-B740AFFAA29B}"/>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Data properties</a:t>
            </a:r>
          </a:p>
        </p:txBody>
      </p:sp>
      <p:pic>
        <p:nvPicPr>
          <p:cNvPr id="3" name="Immagine 2">
            <a:extLst>
              <a:ext uri="{FF2B5EF4-FFF2-40B4-BE49-F238E27FC236}">
                <a16:creationId xmlns:a16="http://schemas.microsoft.com/office/drawing/2014/main" id="{E34FAA90-E259-D0D2-C505-B4842BDB8675}"/>
              </a:ext>
            </a:extLst>
          </p:cNvPr>
          <p:cNvPicPr>
            <a:picLocks noChangeAspect="1"/>
          </p:cNvPicPr>
          <p:nvPr/>
        </p:nvPicPr>
        <p:blipFill>
          <a:blip r:embed="rId2"/>
          <a:stretch>
            <a:fillRect/>
          </a:stretch>
        </p:blipFill>
        <p:spPr>
          <a:xfrm>
            <a:off x="661181" y="1031097"/>
            <a:ext cx="10126788" cy="5469502"/>
          </a:xfrm>
          <a:prstGeom prst="rect">
            <a:avLst/>
          </a:prstGeom>
        </p:spPr>
      </p:pic>
    </p:spTree>
    <p:extLst>
      <p:ext uri="{BB962C8B-B14F-4D97-AF65-F5344CB8AC3E}">
        <p14:creationId xmlns:p14="http://schemas.microsoft.com/office/powerpoint/2010/main" val="359884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1E106-6561-1854-BD0A-9161EFFF1E90}"/>
              </a:ext>
            </a:extLst>
          </p:cNvPr>
          <p:cNvSpPr txBox="1">
            <a:spLocks/>
          </p:cNvSpPr>
          <p:nvPr/>
        </p:nvSpPr>
        <p:spPr bwMode="auto">
          <a:xfrm>
            <a:off x="1089920" y="133814"/>
            <a:ext cx="8511279"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GB" dirty="0"/>
              <a:t>Next-generation spaceborne hyperspectral sensors</a:t>
            </a:r>
            <a:endParaRPr lang="en-US" dirty="0"/>
          </a:p>
        </p:txBody>
      </p:sp>
      <p:pic>
        <p:nvPicPr>
          <p:cNvPr id="3" name="Immagine 2">
            <a:extLst>
              <a:ext uri="{FF2B5EF4-FFF2-40B4-BE49-F238E27FC236}">
                <a16:creationId xmlns:a16="http://schemas.microsoft.com/office/drawing/2014/main" id="{63571E7F-9728-30FD-132C-EAE82A2006F9}"/>
              </a:ext>
            </a:extLst>
          </p:cNvPr>
          <p:cNvPicPr>
            <a:picLocks noChangeAspect="1"/>
          </p:cNvPicPr>
          <p:nvPr/>
        </p:nvPicPr>
        <p:blipFill>
          <a:blip r:embed="rId2"/>
          <a:stretch>
            <a:fillRect/>
          </a:stretch>
        </p:blipFill>
        <p:spPr>
          <a:xfrm>
            <a:off x="780796" y="995482"/>
            <a:ext cx="10306394" cy="5728704"/>
          </a:xfrm>
          <a:prstGeom prst="rect">
            <a:avLst/>
          </a:prstGeom>
        </p:spPr>
      </p:pic>
    </p:spTree>
    <p:extLst>
      <p:ext uri="{BB962C8B-B14F-4D97-AF65-F5344CB8AC3E}">
        <p14:creationId xmlns:p14="http://schemas.microsoft.com/office/powerpoint/2010/main" val="244102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7BF71-FDC1-E5BF-3450-89ED40B5DEAF}"/>
              </a:ext>
            </a:extLst>
          </p:cNvPr>
          <p:cNvSpPr txBox="1">
            <a:spLocks/>
          </p:cNvSpPr>
          <p:nvPr/>
        </p:nvSpPr>
        <p:spPr>
          <a:xfrm>
            <a:off x="1438507" y="145526"/>
            <a:ext cx="8965581" cy="590453"/>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sz="2800" dirty="0" err="1"/>
              <a:t>Resolutions</a:t>
            </a:r>
            <a:r>
              <a:rPr lang="de-DE" sz="2800" dirty="0"/>
              <a:t> </a:t>
            </a:r>
            <a:r>
              <a:rPr lang="de-DE" sz="2800" dirty="0" err="1"/>
              <a:t>of</a:t>
            </a:r>
            <a:r>
              <a:rPr lang="de-DE" sz="2800" dirty="0"/>
              <a:t> </a:t>
            </a:r>
            <a:r>
              <a:rPr lang="de-DE" sz="2800" dirty="0" err="1"/>
              <a:t>selected</a:t>
            </a:r>
            <a:r>
              <a:rPr lang="de-DE" sz="2800" dirty="0"/>
              <a:t> </a:t>
            </a:r>
            <a:r>
              <a:rPr lang="de-DE" sz="2800" dirty="0" err="1"/>
              <a:t>hyperspectral</a:t>
            </a:r>
            <a:r>
              <a:rPr lang="de-DE" sz="2800" dirty="0"/>
              <a:t> </a:t>
            </a:r>
            <a:r>
              <a:rPr lang="de-DE" sz="2800" dirty="0" err="1"/>
              <a:t>sensors</a:t>
            </a:r>
            <a:endParaRPr lang="de-DE" sz="2800" dirty="0"/>
          </a:p>
        </p:txBody>
      </p:sp>
      <p:pic>
        <p:nvPicPr>
          <p:cNvPr id="3" name="Immagine 2">
            <a:extLst>
              <a:ext uri="{FF2B5EF4-FFF2-40B4-BE49-F238E27FC236}">
                <a16:creationId xmlns:a16="http://schemas.microsoft.com/office/drawing/2014/main" id="{14AFAE2B-92FF-E5CB-9B69-79EF33DBE4D5}"/>
              </a:ext>
            </a:extLst>
          </p:cNvPr>
          <p:cNvPicPr>
            <a:picLocks noChangeAspect="1"/>
          </p:cNvPicPr>
          <p:nvPr/>
        </p:nvPicPr>
        <p:blipFill>
          <a:blip r:embed="rId3"/>
          <a:stretch>
            <a:fillRect/>
          </a:stretch>
        </p:blipFill>
        <p:spPr>
          <a:xfrm>
            <a:off x="1728438" y="1070262"/>
            <a:ext cx="8897182" cy="5330538"/>
          </a:xfrm>
          <a:prstGeom prst="rect">
            <a:avLst/>
          </a:prstGeom>
        </p:spPr>
      </p:pic>
    </p:spTree>
    <p:extLst>
      <p:ext uri="{BB962C8B-B14F-4D97-AF65-F5344CB8AC3E}">
        <p14:creationId xmlns:p14="http://schemas.microsoft.com/office/powerpoint/2010/main" val="3559189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92701-3D29-AE09-9100-76780B23EF3C}"/>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err="1"/>
              <a:t>EnMAP</a:t>
            </a:r>
            <a:r>
              <a:rPr lang="de-DE" dirty="0"/>
              <a:t> – Main </a:t>
            </a:r>
            <a:r>
              <a:rPr lang="de-DE" dirty="0" err="1"/>
              <a:t>mission</a:t>
            </a:r>
            <a:r>
              <a:rPr lang="de-DE" dirty="0"/>
              <a:t> </a:t>
            </a:r>
            <a:r>
              <a:rPr lang="de-DE" dirty="0" err="1"/>
              <a:t>characteristics</a:t>
            </a:r>
            <a:endParaRPr lang="de-DE" dirty="0"/>
          </a:p>
        </p:txBody>
      </p:sp>
      <p:pic>
        <p:nvPicPr>
          <p:cNvPr id="3" name="Immagine 2">
            <a:extLst>
              <a:ext uri="{FF2B5EF4-FFF2-40B4-BE49-F238E27FC236}">
                <a16:creationId xmlns:a16="http://schemas.microsoft.com/office/drawing/2014/main" id="{5720E953-266F-8788-54B1-25A4977E1121}"/>
              </a:ext>
            </a:extLst>
          </p:cNvPr>
          <p:cNvPicPr>
            <a:picLocks noChangeAspect="1"/>
          </p:cNvPicPr>
          <p:nvPr/>
        </p:nvPicPr>
        <p:blipFill>
          <a:blip r:embed="rId2"/>
          <a:stretch>
            <a:fillRect/>
          </a:stretch>
        </p:blipFill>
        <p:spPr>
          <a:xfrm>
            <a:off x="656202" y="1050429"/>
            <a:ext cx="10595377" cy="5695358"/>
          </a:xfrm>
          <a:prstGeom prst="rect">
            <a:avLst/>
          </a:prstGeom>
        </p:spPr>
      </p:pic>
    </p:spTree>
    <p:extLst>
      <p:ext uri="{BB962C8B-B14F-4D97-AF65-F5344CB8AC3E}">
        <p14:creationId xmlns:p14="http://schemas.microsoft.com/office/powerpoint/2010/main" val="3970169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92701-3D29-AE09-9100-76780B23EF3C}"/>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err="1"/>
              <a:t>EnMAP</a:t>
            </a:r>
            <a:r>
              <a:rPr lang="de-DE" dirty="0"/>
              <a:t> – Main </a:t>
            </a:r>
            <a:r>
              <a:rPr lang="de-DE" dirty="0" err="1"/>
              <a:t>mission</a:t>
            </a:r>
            <a:r>
              <a:rPr lang="de-DE" dirty="0"/>
              <a:t> </a:t>
            </a:r>
            <a:r>
              <a:rPr lang="de-DE" dirty="0" err="1"/>
              <a:t>characteristics</a:t>
            </a:r>
            <a:endParaRPr lang="de-DE" dirty="0"/>
          </a:p>
        </p:txBody>
      </p:sp>
      <p:pic>
        <p:nvPicPr>
          <p:cNvPr id="4" name="Immagine 3">
            <a:extLst>
              <a:ext uri="{FF2B5EF4-FFF2-40B4-BE49-F238E27FC236}">
                <a16:creationId xmlns:a16="http://schemas.microsoft.com/office/drawing/2014/main" id="{BAB944C6-30AF-A93C-0BC4-06B4048CDD1E}"/>
              </a:ext>
            </a:extLst>
          </p:cNvPr>
          <p:cNvPicPr>
            <a:picLocks noChangeAspect="1"/>
          </p:cNvPicPr>
          <p:nvPr/>
        </p:nvPicPr>
        <p:blipFill>
          <a:blip r:embed="rId3"/>
          <a:stretch>
            <a:fillRect/>
          </a:stretch>
        </p:blipFill>
        <p:spPr>
          <a:xfrm>
            <a:off x="1069840" y="1068563"/>
            <a:ext cx="9819482" cy="5432597"/>
          </a:xfrm>
          <a:prstGeom prst="rect">
            <a:avLst/>
          </a:prstGeom>
        </p:spPr>
      </p:pic>
    </p:spTree>
    <p:extLst>
      <p:ext uri="{BB962C8B-B14F-4D97-AF65-F5344CB8AC3E}">
        <p14:creationId xmlns:p14="http://schemas.microsoft.com/office/powerpoint/2010/main" val="2495922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92701-3D29-AE09-9100-76780B23EF3C}"/>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a:t>PRISMA – Main </a:t>
            </a:r>
            <a:r>
              <a:rPr lang="de-DE" dirty="0" err="1"/>
              <a:t>mission</a:t>
            </a:r>
            <a:r>
              <a:rPr lang="de-DE" dirty="0"/>
              <a:t> </a:t>
            </a:r>
            <a:r>
              <a:rPr lang="de-DE" dirty="0" err="1"/>
              <a:t>characteristics</a:t>
            </a:r>
            <a:endParaRPr lang="de-DE" dirty="0"/>
          </a:p>
        </p:txBody>
      </p:sp>
      <p:pic>
        <p:nvPicPr>
          <p:cNvPr id="4" name="Immagine 3">
            <a:extLst>
              <a:ext uri="{FF2B5EF4-FFF2-40B4-BE49-F238E27FC236}">
                <a16:creationId xmlns:a16="http://schemas.microsoft.com/office/drawing/2014/main" id="{5E3BFBF0-4ED8-900F-C837-182F48DE39FC}"/>
              </a:ext>
            </a:extLst>
          </p:cNvPr>
          <p:cNvPicPr>
            <a:picLocks noChangeAspect="1"/>
          </p:cNvPicPr>
          <p:nvPr/>
        </p:nvPicPr>
        <p:blipFill>
          <a:blip r:embed="rId2"/>
          <a:stretch>
            <a:fillRect/>
          </a:stretch>
        </p:blipFill>
        <p:spPr>
          <a:xfrm>
            <a:off x="3338471" y="2456832"/>
            <a:ext cx="5348288" cy="1919734"/>
          </a:xfrm>
          <a:prstGeom prst="rect">
            <a:avLst/>
          </a:prstGeom>
        </p:spPr>
      </p:pic>
      <p:pic>
        <p:nvPicPr>
          <p:cNvPr id="5" name="Immagine 4">
            <a:extLst>
              <a:ext uri="{FF2B5EF4-FFF2-40B4-BE49-F238E27FC236}">
                <a16:creationId xmlns:a16="http://schemas.microsoft.com/office/drawing/2014/main" id="{7FEC4B62-5095-261C-D4EB-6F0062101F07}"/>
              </a:ext>
            </a:extLst>
          </p:cNvPr>
          <p:cNvPicPr>
            <a:picLocks noChangeAspect="1"/>
          </p:cNvPicPr>
          <p:nvPr/>
        </p:nvPicPr>
        <p:blipFill>
          <a:blip r:embed="rId3"/>
          <a:stretch>
            <a:fillRect/>
          </a:stretch>
        </p:blipFill>
        <p:spPr>
          <a:xfrm>
            <a:off x="0" y="990001"/>
            <a:ext cx="1919736" cy="1277497"/>
          </a:xfrm>
          <a:prstGeom prst="rect">
            <a:avLst/>
          </a:prstGeom>
        </p:spPr>
      </p:pic>
      <p:pic>
        <p:nvPicPr>
          <p:cNvPr id="6" name="Immagine 5" descr="Immagine che contiene oggetto, orologio&#10;&#10;Descrizione generata automaticamente">
            <a:extLst>
              <a:ext uri="{FF2B5EF4-FFF2-40B4-BE49-F238E27FC236}">
                <a16:creationId xmlns:a16="http://schemas.microsoft.com/office/drawing/2014/main" id="{68D7BF5F-63C3-FE2F-AED8-D7CA89F4AB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05493" y="1001995"/>
            <a:ext cx="1919735" cy="1919735"/>
          </a:xfrm>
          <a:prstGeom prst="rect">
            <a:avLst/>
          </a:prstGeom>
        </p:spPr>
      </p:pic>
      <p:sp>
        <p:nvSpPr>
          <p:cNvPr id="7" name="Rettangolo 6">
            <a:extLst>
              <a:ext uri="{FF2B5EF4-FFF2-40B4-BE49-F238E27FC236}">
                <a16:creationId xmlns:a16="http://schemas.microsoft.com/office/drawing/2014/main" id="{CB4FA021-D6D7-D359-F476-E34509D5A883}"/>
              </a:ext>
            </a:extLst>
          </p:cNvPr>
          <p:cNvSpPr/>
          <p:nvPr/>
        </p:nvSpPr>
        <p:spPr>
          <a:xfrm>
            <a:off x="2399553" y="1044399"/>
            <a:ext cx="7392893" cy="1347805"/>
          </a:xfrm>
          <a:prstGeom prst="rect">
            <a:avLst/>
          </a:prstGeom>
        </p:spPr>
        <p:txBody>
          <a:bodyPr wrap="square">
            <a:spAutoFit/>
          </a:bodyPr>
          <a:lstStyle/>
          <a:p>
            <a:pPr algn="just">
              <a:lnSpc>
                <a:spcPct val="115000"/>
              </a:lnSpc>
              <a:spcAft>
                <a:spcPts val="1000"/>
              </a:spcAft>
            </a:pPr>
            <a:r>
              <a:rPr lang="en-GB" dirty="0">
                <a:latin typeface="EasyReadingPRO" panose="02000506040000020003" pitchFamily="2" charset="0"/>
                <a:ea typeface="Calibri" panose="020F0502020204030204" pitchFamily="34" charset="0"/>
                <a:cs typeface="Times New Roman" panose="02020603050405020304" pitchFamily="18" charset="0"/>
              </a:rPr>
              <a:t>On the 22 March 2019 the Italian Space Agency (ASI) launched the hyperspectral PRISMA scientific mission, having onboard an imager covering the 400-2500 nm range with 234 spectral bands and about 10 nm of bandwidth. </a:t>
            </a:r>
            <a:endParaRPr lang="it-IT" dirty="0">
              <a:latin typeface="EasyReadingPRO" panose="02000506040000020003" pitchFamily="2" charset="0"/>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a16="http://schemas.microsoft.com/office/drawing/2014/main" id="{0479DFC2-7596-DAE8-214A-233904F0AD89}"/>
              </a:ext>
            </a:extLst>
          </p:cNvPr>
          <p:cNvPicPr>
            <a:picLocks noChangeAspect="1"/>
          </p:cNvPicPr>
          <p:nvPr/>
        </p:nvPicPr>
        <p:blipFill>
          <a:blip r:embed="rId5"/>
          <a:stretch>
            <a:fillRect/>
          </a:stretch>
        </p:blipFill>
        <p:spPr>
          <a:xfrm>
            <a:off x="760066" y="2700195"/>
            <a:ext cx="2319339" cy="2379581"/>
          </a:xfrm>
          <a:prstGeom prst="rect">
            <a:avLst/>
          </a:prstGeom>
        </p:spPr>
      </p:pic>
      <p:pic>
        <p:nvPicPr>
          <p:cNvPr id="9" name="Immagine 8">
            <a:extLst>
              <a:ext uri="{FF2B5EF4-FFF2-40B4-BE49-F238E27FC236}">
                <a16:creationId xmlns:a16="http://schemas.microsoft.com/office/drawing/2014/main" id="{B8897948-3877-BCC3-5D74-AD9EB9CCFF47}"/>
              </a:ext>
            </a:extLst>
          </p:cNvPr>
          <p:cNvPicPr>
            <a:picLocks noChangeAspect="1"/>
          </p:cNvPicPr>
          <p:nvPr/>
        </p:nvPicPr>
        <p:blipFill>
          <a:blip r:embed="rId6"/>
          <a:stretch>
            <a:fillRect/>
          </a:stretch>
        </p:blipFill>
        <p:spPr>
          <a:xfrm>
            <a:off x="4178339" y="4658158"/>
            <a:ext cx="2605088" cy="1720545"/>
          </a:xfrm>
          <a:prstGeom prst="rect">
            <a:avLst/>
          </a:prstGeom>
        </p:spPr>
      </p:pic>
      <p:sp>
        <p:nvSpPr>
          <p:cNvPr id="10" name="Rettangolo 9">
            <a:extLst>
              <a:ext uri="{FF2B5EF4-FFF2-40B4-BE49-F238E27FC236}">
                <a16:creationId xmlns:a16="http://schemas.microsoft.com/office/drawing/2014/main" id="{D0335BFF-6315-1CC4-7D96-04059AF58A19}"/>
              </a:ext>
            </a:extLst>
          </p:cNvPr>
          <p:cNvSpPr/>
          <p:nvPr/>
        </p:nvSpPr>
        <p:spPr>
          <a:xfrm>
            <a:off x="490654" y="5406334"/>
            <a:ext cx="3605660" cy="923330"/>
          </a:xfrm>
          <a:prstGeom prst="rect">
            <a:avLst/>
          </a:prstGeom>
        </p:spPr>
        <p:txBody>
          <a:bodyPr wrap="square">
            <a:spAutoFit/>
          </a:bodyPr>
          <a:lstStyle/>
          <a:p>
            <a:r>
              <a:rPr lang="it-IT" dirty="0" err="1"/>
              <a:t>Spectral</a:t>
            </a:r>
            <a:r>
              <a:rPr lang="it-IT" dirty="0"/>
              <a:t> </a:t>
            </a:r>
            <a:r>
              <a:rPr lang="it-IT" dirty="0" err="1"/>
              <a:t>Accuracy</a:t>
            </a:r>
            <a:r>
              <a:rPr lang="it-IT" dirty="0"/>
              <a:t>: ±0.1 nm</a:t>
            </a:r>
          </a:p>
          <a:p>
            <a:r>
              <a:rPr lang="it-IT" dirty="0"/>
              <a:t>Absolute </a:t>
            </a:r>
            <a:r>
              <a:rPr lang="it-IT" dirty="0" err="1"/>
              <a:t>Radiometric</a:t>
            </a:r>
            <a:r>
              <a:rPr lang="it-IT" dirty="0"/>
              <a:t> </a:t>
            </a:r>
            <a:r>
              <a:rPr lang="it-IT" dirty="0" err="1"/>
              <a:t>Accuracy</a:t>
            </a:r>
            <a:r>
              <a:rPr lang="it-IT" dirty="0"/>
              <a:t>: 5%</a:t>
            </a:r>
          </a:p>
          <a:p>
            <a:r>
              <a:rPr lang="it-IT" dirty="0"/>
              <a:t>with 12 bits </a:t>
            </a:r>
            <a:r>
              <a:rPr lang="it-IT" dirty="0" err="1"/>
              <a:t>quantized</a:t>
            </a:r>
            <a:r>
              <a:rPr lang="it-IT" dirty="0"/>
              <a:t> data</a:t>
            </a:r>
          </a:p>
        </p:txBody>
      </p:sp>
      <p:sp>
        <p:nvSpPr>
          <p:cNvPr id="11" name="Rettangolo 10">
            <a:extLst>
              <a:ext uri="{FF2B5EF4-FFF2-40B4-BE49-F238E27FC236}">
                <a16:creationId xmlns:a16="http://schemas.microsoft.com/office/drawing/2014/main" id="{4A75F6A2-8BB5-0A11-A5DD-CEC3ACF90290}"/>
              </a:ext>
            </a:extLst>
          </p:cNvPr>
          <p:cNvSpPr/>
          <p:nvPr/>
        </p:nvSpPr>
        <p:spPr>
          <a:xfrm>
            <a:off x="7363800" y="4441194"/>
            <a:ext cx="4068134" cy="1569660"/>
          </a:xfrm>
          <a:prstGeom prst="rect">
            <a:avLst/>
          </a:prstGeom>
        </p:spPr>
        <p:txBody>
          <a:bodyPr wrap="square">
            <a:spAutoFit/>
          </a:bodyPr>
          <a:lstStyle/>
          <a:p>
            <a:r>
              <a:rPr lang="it-IT" sz="1600" b="1" dirty="0"/>
              <a:t>ASI L2d product:</a:t>
            </a:r>
          </a:p>
          <a:p>
            <a:r>
              <a:rPr lang="it-IT" sz="1600" dirty="0" err="1"/>
              <a:t>Geolocated</a:t>
            </a:r>
            <a:r>
              <a:rPr lang="it-IT" sz="1600" dirty="0"/>
              <a:t> &amp; </a:t>
            </a:r>
            <a:r>
              <a:rPr lang="it-IT" sz="1600" dirty="0" err="1"/>
              <a:t>geocoded</a:t>
            </a:r>
            <a:r>
              <a:rPr lang="it-IT" sz="1600" dirty="0"/>
              <a:t> </a:t>
            </a:r>
            <a:r>
              <a:rPr lang="it-IT" sz="1600" dirty="0" err="1"/>
              <a:t>at</a:t>
            </a:r>
            <a:r>
              <a:rPr lang="it-IT" sz="1600" dirty="0"/>
              <a:t> </a:t>
            </a:r>
            <a:r>
              <a:rPr lang="it-IT" sz="1600" dirty="0" err="1"/>
              <a:t>surface</a:t>
            </a:r>
            <a:r>
              <a:rPr lang="it-IT" sz="1600" dirty="0"/>
              <a:t> </a:t>
            </a:r>
            <a:r>
              <a:rPr lang="it-IT" sz="1600" dirty="0" err="1"/>
              <a:t>reflectance</a:t>
            </a:r>
            <a:endParaRPr lang="it-IT" sz="1600" dirty="0"/>
          </a:p>
          <a:p>
            <a:r>
              <a:rPr lang="it-IT" sz="1600" dirty="0"/>
              <a:t>(</a:t>
            </a:r>
            <a:r>
              <a:rPr lang="it-IT" sz="1600" dirty="0" err="1"/>
              <a:t>Hyperspectral</a:t>
            </a:r>
            <a:r>
              <a:rPr lang="it-IT" sz="1600" dirty="0"/>
              <a:t> / PAN). </a:t>
            </a:r>
          </a:p>
          <a:p>
            <a:r>
              <a:rPr lang="it-IT" sz="1600" dirty="0"/>
              <a:t>It </a:t>
            </a:r>
            <a:r>
              <a:rPr lang="it-IT" sz="1600" dirty="0" err="1"/>
              <a:t>includes</a:t>
            </a:r>
            <a:r>
              <a:rPr lang="it-IT" sz="1600" dirty="0"/>
              <a:t>:</a:t>
            </a:r>
          </a:p>
          <a:p>
            <a:r>
              <a:rPr lang="it-IT" sz="1600" dirty="0"/>
              <a:t>- Aerosol </a:t>
            </a:r>
            <a:r>
              <a:rPr lang="it-IT" sz="1600" dirty="0" err="1"/>
              <a:t>Characterization</a:t>
            </a:r>
            <a:r>
              <a:rPr lang="it-IT" sz="1600" dirty="0"/>
              <a:t> Product (VNIR);</a:t>
            </a:r>
          </a:p>
          <a:p>
            <a:r>
              <a:rPr lang="it-IT" sz="1600" dirty="0"/>
              <a:t>- Water </a:t>
            </a:r>
            <a:r>
              <a:rPr lang="it-IT" sz="1600" dirty="0" err="1"/>
              <a:t>Vapour</a:t>
            </a:r>
            <a:r>
              <a:rPr lang="it-IT" sz="1600" dirty="0"/>
              <a:t> </a:t>
            </a:r>
            <a:r>
              <a:rPr lang="it-IT" sz="1600" dirty="0" err="1"/>
              <a:t>Map</a:t>
            </a:r>
            <a:r>
              <a:rPr lang="it-IT" sz="1600" dirty="0"/>
              <a:t> - Cloud </a:t>
            </a:r>
            <a:r>
              <a:rPr lang="it-IT" sz="1600" dirty="0" err="1"/>
              <a:t>Characterization</a:t>
            </a:r>
            <a:endParaRPr lang="it-IT" sz="1600" dirty="0"/>
          </a:p>
        </p:txBody>
      </p:sp>
    </p:spTree>
    <p:extLst>
      <p:ext uri="{BB962C8B-B14F-4D97-AF65-F5344CB8AC3E}">
        <p14:creationId xmlns:p14="http://schemas.microsoft.com/office/powerpoint/2010/main" val="355599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el 1">
            <a:extLst>
              <a:ext uri="{FF2B5EF4-FFF2-40B4-BE49-F238E27FC236}">
                <a16:creationId xmlns:a16="http://schemas.microsoft.com/office/drawing/2014/main" id="{523DAFE5-298F-5CCD-C6FB-DF8A70F22B9A}"/>
              </a:ext>
            </a:extLst>
          </p:cNvPr>
          <p:cNvSpPr txBox="1">
            <a:spLocks/>
          </p:cNvSpPr>
          <p:nvPr/>
        </p:nvSpPr>
        <p:spPr>
          <a:xfrm>
            <a:off x="1619672" y="190132"/>
            <a:ext cx="7128792" cy="425818"/>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dirty="0"/>
              <a:t>Electromagnetic radiation (I)</a:t>
            </a:r>
          </a:p>
        </p:txBody>
      </p:sp>
      <p:sp>
        <p:nvSpPr>
          <p:cNvPr id="51" name="Content Placeholder 2">
            <a:extLst>
              <a:ext uri="{FF2B5EF4-FFF2-40B4-BE49-F238E27FC236}">
                <a16:creationId xmlns:a16="http://schemas.microsoft.com/office/drawing/2014/main" id="{5D591261-20C2-2EBE-3727-D7F84311C670}"/>
              </a:ext>
            </a:extLst>
          </p:cNvPr>
          <p:cNvSpPr txBox="1">
            <a:spLocks/>
          </p:cNvSpPr>
          <p:nvPr/>
        </p:nvSpPr>
        <p:spPr>
          <a:xfrm>
            <a:off x="289941" y="1207304"/>
            <a:ext cx="5008089" cy="3799366"/>
          </a:xfrm>
          <a:prstGeom prst="rect">
            <a:avLst/>
          </a:prstGeom>
        </p:spPr>
        <p:txBody>
          <a:bodyPr vert="horz" lIns="91440" tIns="45720" rIns="91440" bIns="45720" rtlCol="0" anchor="ctr">
            <a:normAutofit fontScale="92500" lnSpcReduction="10000"/>
          </a:bodyP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3" indent="-285743" eaLnBrk="0" hangingPunct="0"/>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All electromagnetic radiation behaves in predictable ways and has</a:t>
            </a:r>
            <a:b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br>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fundamental properties</a:t>
            </a:r>
          </a:p>
          <a:p>
            <a:pPr marL="285743" indent="-285743" eaLnBrk="0" hangingPunct="0"/>
            <a:r>
              <a:rPr lang="en-US" altLang="de-DE"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Components include a sinusoidal </a:t>
            </a:r>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electrical wave (</a:t>
            </a:r>
            <a:r>
              <a:rPr lang="en-US" sz="2400" b="1"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E</a:t>
            </a:r>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 that varies in magnitude </a:t>
            </a:r>
            <a:r>
              <a:rPr lang="en-US" altLang="de-DE"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and a similar magnetic wave (</a:t>
            </a:r>
            <a:r>
              <a:rPr lang="en-US" altLang="de-DE" sz="2400" b="1"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M</a:t>
            </a:r>
            <a:r>
              <a:rPr lang="en-US" altLang="de-DE"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 at right angles, both being perpendicular to</a:t>
            </a:r>
            <a:br>
              <a:rPr lang="en-US" altLang="de-DE"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br>
            <a:r>
              <a:rPr lang="en-US" altLang="de-DE"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the direction of propagation. </a:t>
            </a:r>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Both waves travel at the speed of light (</a:t>
            </a:r>
            <a:r>
              <a:rPr lang="en-US" sz="2400" b="1"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c</a:t>
            </a:r>
            <a:r>
              <a:rPr lang="en-US" sz="2400" dirty="0">
                <a:solidFill>
                  <a:schemeClr val="tx1"/>
                </a:solidFill>
                <a:latin typeface="EasyReadingPRO" panose="02000506040000020003" pitchFamily="2" charset="0"/>
                <a:ea typeface="Open Sans Semibold" panose="020B0706030804020204" pitchFamily="34" charset="0"/>
                <a:cs typeface="Open Sans Semibold" panose="020B0706030804020204" pitchFamily="34" charset="0"/>
              </a:rPr>
              <a:t>)</a:t>
            </a:r>
          </a:p>
        </p:txBody>
      </p:sp>
      <p:grpSp>
        <p:nvGrpSpPr>
          <p:cNvPr id="52" name="Group 3">
            <a:extLst>
              <a:ext uri="{FF2B5EF4-FFF2-40B4-BE49-F238E27FC236}">
                <a16:creationId xmlns:a16="http://schemas.microsoft.com/office/drawing/2014/main" id="{5C6FEE3B-06B8-53F7-3F74-AA5DF6009FA2}"/>
              </a:ext>
            </a:extLst>
          </p:cNvPr>
          <p:cNvGrpSpPr/>
          <p:nvPr/>
        </p:nvGrpSpPr>
        <p:grpSpPr>
          <a:xfrm>
            <a:off x="5593376" y="1583473"/>
            <a:ext cx="6512311" cy="3691053"/>
            <a:chOff x="435624" y="1911841"/>
            <a:chExt cx="5053764" cy="2502194"/>
          </a:xfrm>
        </p:grpSpPr>
        <p:sp>
          <p:nvSpPr>
            <p:cNvPr id="53" name="Line 1123">
              <a:extLst>
                <a:ext uri="{FF2B5EF4-FFF2-40B4-BE49-F238E27FC236}">
                  <a16:creationId xmlns:a16="http://schemas.microsoft.com/office/drawing/2014/main" id="{42CE2EEC-2E3A-DE27-7774-89978604589C}"/>
                </a:ext>
              </a:extLst>
            </p:cNvPr>
            <p:cNvSpPr>
              <a:spLocks noChangeShapeType="1"/>
            </p:cNvSpPr>
            <p:nvPr/>
          </p:nvSpPr>
          <p:spPr bwMode="auto">
            <a:xfrm flipH="1">
              <a:off x="1149654" y="2888722"/>
              <a:ext cx="463210" cy="263854"/>
            </a:xfrm>
            <a:prstGeom prst="line">
              <a:avLst/>
            </a:prstGeom>
            <a:noFill/>
            <a:ln w="38100">
              <a:solidFill>
                <a:schemeClr val="bg1">
                  <a:lumMod val="50000"/>
                </a:schemeClr>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54" name="Rectangle 1124">
              <a:extLst>
                <a:ext uri="{FF2B5EF4-FFF2-40B4-BE49-F238E27FC236}">
                  <a16:creationId xmlns:a16="http://schemas.microsoft.com/office/drawing/2014/main" id="{16E99F4A-1A48-1715-CCB8-CB6881F90F04}"/>
                </a:ext>
              </a:extLst>
            </p:cNvPr>
            <p:cNvSpPr>
              <a:spLocks noChangeArrowheads="1"/>
            </p:cNvSpPr>
            <p:nvPr/>
          </p:nvSpPr>
          <p:spPr bwMode="auto">
            <a:xfrm>
              <a:off x="435624" y="2669363"/>
              <a:ext cx="1566698" cy="33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020" tIns="42510" rIns="85020" bIns="42510">
              <a:spAutoFit/>
            </a:bodyPr>
            <a:lstStyle/>
            <a:p>
              <a:pPr eaLnBrk="0" latinLnBrk="0" hangingPunct="0"/>
              <a:r>
                <a:rPr lang="en-US" altLang="de-DE" sz="1600" dirty="0">
                  <a:solidFill>
                    <a:schemeClr val="bg1">
                      <a:lumMod val="50000"/>
                    </a:schemeClr>
                  </a:solidFill>
                  <a:latin typeface="EasyReadingPRO" panose="02000506040000020003" pitchFamily="2" charset="0"/>
                </a:rPr>
                <a:t>Magnetic field</a:t>
              </a:r>
            </a:p>
          </p:txBody>
        </p:sp>
        <p:sp>
          <p:nvSpPr>
            <p:cNvPr id="55" name="Rectangle 1126">
              <a:extLst>
                <a:ext uri="{FF2B5EF4-FFF2-40B4-BE49-F238E27FC236}">
                  <a16:creationId xmlns:a16="http://schemas.microsoft.com/office/drawing/2014/main" id="{F6D29401-3563-C688-059A-BE97419552B9}"/>
                </a:ext>
              </a:extLst>
            </p:cNvPr>
            <p:cNvSpPr>
              <a:spLocks noChangeArrowheads="1"/>
            </p:cNvSpPr>
            <p:nvPr/>
          </p:nvSpPr>
          <p:spPr bwMode="auto">
            <a:xfrm>
              <a:off x="963067" y="1911841"/>
              <a:ext cx="1432046" cy="33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020" tIns="42510" rIns="85020" bIns="42510">
              <a:spAutoFit/>
            </a:bodyPr>
            <a:lstStyle/>
            <a:p>
              <a:pPr eaLnBrk="0" latinLnBrk="0" hangingPunct="0"/>
              <a:r>
                <a:rPr lang="en-US" altLang="de-DE" sz="1600" dirty="0">
                  <a:latin typeface="EasyReadingPRO" panose="02000506040000020003" pitchFamily="2" charset="0"/>
                </a:rPr>
                <a:t>Electric field</a:t>
              </a:r>
            </a:p>
          </p:txBody>
        </p:sp>
        <p:sp>
          <p:nvSpPr>
            <p:cNvPr id="56" name="Rectangle 1132">
              <a:extLst>
                <a:ext uri="{FF2B5EF4-FFF2-40B4-BE49-F238E27FC236}">
                  <a16:creationId xmlns:a16="http://schemas.microsoft.com/office/drawing/2014/main" id="{60AF5C1B-800D-029A-CBDE-D121444A2743}"/>
                </a:ext>
              </a:extLst>
            </p:cNvPr>
            <p:cNvSpPr>
              <a:spLocks noChangeArrowheads="1"/>
            </p:cNvSpPr>
            <p:nvPr/>
          </p:nvSpPr>
          <p:spPr bwMode="auto">
            <a:xfrm>
              <a:off x="3730393" y="3835742"/>
              <a:ext cx="1758995" cy="57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020" tIns="42510" rIns="85020" bIns="42510">
              <a:spAutoFit/>
            </a:bodyPr>
            <a:lstStyle/>
            <a:p>
              <a:pPr algn="ctr" eaLnBrk="0" latinLnBrk="0" hangingPunct="0"/>
              <a:r>
                <a:rPr lang="en-US" altLang="de-DE" sz="1600" dirty="0">
                  <a:solidFill>
                    <a:srgbClr val="C00000"/>
                  </a:solidFill>
                  <a:latin typeface="EasyReadingPRO" panose="02000506040000020003" pitchFamily="2" charset="0"/>
                </a:rPr>
                <a:t>Velocity of light</a:t>
              </a:r>
            </a:p>
            <a:p>
              <a:pPr algn="ctr" eaLnBrk="0" latinLnBrk="0" hangingPunct="0"/>
              <a:r>
                <a:rPr lang="en-US" altLang="de-DE" sz="1600" dirty="0">
                  <a:solidFill>
                    <a:srgbClr val="C00000"/>
                  </a:solidFill>
                  <a:latin typeface="EasyReadingPRO" panose="02000506040000020003" pitchFamily="2" charset="0"/>
                </a:rPr>
                <a:t>(c)</a:t>
              </a:r>
            </a:p>
          </p:txBody>
        </p:sp>
        <p:sp>
          <p:nvSpPr>
            <p:cNvPr id="57" name="Line 1028">
              <a:extLst>
                <a:ext uri="{FF2B5EF4-FFF2-40B4-BE49-F238E27FC236}">
                  <a16:creationId xmlns:a16="http://schemas.microsoft.com/office/drawing/2014/main" id="{1CBAC6C8-0C3E-E30D-7FD4-5162FEED999C}"/>
                </a:ext>
              </a:extLst>
            </p:cNvPr>
            <p:cNvSpPr>
              <a:spLocks noChangeShapeType="1"/>
            </p:cNvSpPr>
            <p:nvPr/>
          </p:nvSpPr>
          <p:spPr bwMode="auto">
            <a:xfrm>
              <a:off x="1638883" y="2897572"/>
              <a:ext cx="2654821" cy="938170"/>
            </a:xfrm>
            <a:prstGeom prst="line">
              <a:avLst/>
            </a:prstGeom>
            <a:noFill/>
            <a:ln w="28575">
              <a:solidFill>
                <a:srgbClr val="C000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58" name="Freeform 1031">
              <a:extLst>
                <a:ext uri="{FF2B5EF4-FFF2-40B4-BE49-F238E27FC236}">
                  <a16:creationId xmlns:a16="http://schemas.microsoft.com/office/drawing/2014/main" id="{B3137CD8-D0BD-BC83-9294-EE37118E3651}"/>
                </a:ext>
              </a:extLst>
            </p:cNvPr>
            <p:cNvSpPr>
              <a:spLocks/>
            </p:cNvSpPr>
            <p:nvPr/>
          </p:nvSpPr>
          <p:spPr bwMode="auto">
            <a:xfrm>
              <a:off x="1640967" y="2492788"/>
              <a:ext cx="1189963" cy="1201043"/>
            </a:xfrm>
            <a:custGeom>
              <a:avLst/>
              <a:gdLst>
                <a:gd name="T0" fmla="*/ 0 w 1272"/>
                <a:gd name="T1" fmla="*/ 362 h 1083"/>
                <a:gd name="T2" fmla="*/ 18 w 1272"/>
                <a:gd name="T3" fmla="*/ 301 h 1083"/>
                <a:gd name="T4" fmla="*/ 36 w 1272"/>
                <a:gd name="T5" fmla="*/ 258 h 1083"/>
                <a:gd name="T6" fmla="*/ 50 w 1272"/>
                <a:gd name="T7" fmla="*/ 219 h 1083"/>
                <a:gd name="T8" fmla="*/ 68 w 1272"/>
                <a:gd name="T9" fmla="*/ 179 h 1083"/>
                <a:gd name="T10" fmla="*/ 90 w 1272"/>
                <a:gd name="T11" fmla="*/ 143 h 1083"/>
                <a:gd name="T12" fmla="*/ 108 w 1272"/>
                <a:gd name="T13" fmla="*/ 111 h 1083"/>
                <a:gd name="T14" fmla="*/ 134 w 1272"/>
                <a:gd name="T15" fmla="*/ 82 h 1083"/>
                <a:gd name="T16" fmla="*/ 156 w 1272"/>
                <a:gd name="T17" fmla="*/ 61 h 1083"/>
                <a:gd name="T18" fmla="*/ 177 w 1272"/>
                <a:gd name="T19" fmla="*/ 39 h 1083"/>
                <a:gd name="T20" fmla="*/ 203 w 1272"/>
                <a:gd name="T21" fmla="*/ 22 h 1083"/>
                <a:gd name="T22" fmla="*/ 225 w 1272"/>
                <a:gd name="T23" fmla="*/ 11 h 1083"/>
                <a:gd name="T24" fmla="*/ 247 w 1272"/>
                <a:gd name="T25" fmla="*/ 4 h 1083"/>
                <a:gd name="T26" fmla="*/ 272 w 1272"/>
                <a:gd name="T27" fmla="*/ 0 h 1083"/>
                <a:gd name="T28" fmla="*/ 297 w 1272"/>
                <a:gd name="T29" fmla="*/ 0 h 1083"/>
                <a:gd name="T30" fmla="*/ 319 w 1272"/>
                <a:gd name="T31" fmla="*/ 4 h 1083"/>
                <a:gd name="T32" fmla="*/ 345 w 1272"/>
                <a:gd name="T33" fmla="*/ 11 h 1083"/>
                <a:gd name="T34" fmla="*/ 366 w 1272"/>
                <a:gd name="T35" fmla="*/ 25 h 1083"/>
                <a:gd name="T36" fmla="*/ 392 w 1272"/>
                <a:gd name="T37" fmla="*/ 43 h 1083"/>
                <a:gd name="T38" fmla="*/ 414 w 1272"/>
                <a:gd name="T39" fmla="*/ 65 h 1083"/>
                <a:gd name="T40" fmla="*/ 435 w 1272"/>
                <a:gd name="T41" fmla="*/ 90 h 1083"/>
                <a:gd name="T42" fmla="*/ 457 w 1272"/>
                <a:gd name="T43" fmla="*/ 118 h 1083"/>
                <a:gd name="T44" fmla="*/ 479 w 1272"/>
                <a:gd name="T45" fmla="*/ 151 h 1083"/>
                <a:gd name="T46" fmla="*/ 497 w 1272"/>
                <a:gd name="T47" fmla="*/ 186 h 1083"/>
                <a:gd name="T48" fmla="*/ 708 w 1272"/>
                <a:gd name="T49" fmla="*/ 724 h 1083"/>
                <a:gd name="T50" fmla="*/ 723 w 1272"/>
                <a:gd name="T51" fmla="*/ 770 h 1083"/>
                <a:gd name="T52" fmla="*/ 737 w 1272"/>
                <a:gd name="T53" fmla="*/ 817 h 1083"/>
                <a:gd name="T54" fmla="*/ 755 w 1272"/>
                <a:gd name="T55" fmla="*/ 860 h 1083"/>
                <a:gd name="T56" fmla="*/ 773 w 1272"/>
                <a:gd name="T57" fmla="*/ 896 h 1083"/>
                <a:gd name="T58" fmla="*/ 795 w 1272"/>
                <a:gd name="T59" fmla="*/ 931 h 1083"/>
                <a:gd name="T60" fmla="*/ 813 w 1272"/>
                <a:gd name="T61" fmla="*/ 964 h 1083"/>
                <a:gd name="T62" fmla="*/ 835 w 1272"/>
                <a:gd name="T63" fmla="*/ 992 h 1083"/>
                <a:gd name="T64" fmla="*/ 857 w 1272"/>
                <a:gd name="T65" fmla="*/ 1017 h 1083"/>
                <a:gd name="T66" fmla="*/ 883 w 1272"/>
                <a:gd name="T67" fmla="*/ 1039 h 1083"/>
                <a:gd name="T68" fmla="*/ 904 w 1272"/>
                <a:gd name="T69" fmla="*/ 1057 h 1083"/>
                <a:gd name="T70" fmla="*/ 926 w 1272"/>
                <a:gd name="T71" fmla="*/ 1071 h 1083"/>
                <a:gd name="T72" fmla="*/ 952 w 1272"/>
                <a:gd name="T73" fmla="*/ 1078 h 1083"/>
                <a:gd name="T74" fmla="*/ 977 w 1272"/>
                <a:gd name="T75" fmla="*/ 1082 h 1083"/>
                <a:gd name="T76" fmla="*/ 999 w 1272"/>
                <a:gd name="T77" fmla="*/ 1082 h 1083"/>
                <a:gd name="T78" fmla="*/ 1024 w 1272"/>
                <a:gd name="T79" fmla="*/ 1078 h 1083"/>
                <a:gd name="T80" fmla="*/ 1046 w 1272"/>
                <a:gd name="T81" fmla="*/ 1071 h 1083"/>
                <a:gd name="T82" fmla="*/ 1071 w 1272"/>
                <a:gd name="T83" fmla="*/ 1060 h 1083"/>
                <a:gd name="T84" fmla="*/ 1093 w 1272"/>
                <a:gd name="T85" fmla="*/ 1042 h 1083"/>
                <a:gd name="T86" fmla="*/ 1119 w 1272"/>
                <a:gd name="T87" fmla="*/ 1021 h 1083"/>
                <a:gd name="T88" fmla="*/ 1141 w 1272"/>
                <a:gd name="T89" fmla="*/ 999 h 1083"/>
                <a:gd name="T90" fmla="*/ 1162 w 1272"/>
                <a:gd name="T91" fmla="*/ 971 h 1083"/>
                <a:gd name="T92" fmla="*/ 1184 w 1272"/>
                <a:gd name="T93" fmla="*/ 938 h 1083"/>
                <a:gd name="T94" fmla="*/ 1202 w 1272"/>
                <a:gd name="T95" fmla="*/ 903 h 1083"/>
                <a:gd name="T96" fmla="*/ 1220 w 1272"/>
                <a:gd name="T97" fmla="*/ 863 h 1083"/>
                <a:gd name="T98" fmla="*/ 1239 w 1272"/>
                <a:gd name="T99" fmla="*/ 824 h 1083"/>
                <a:gd name="T100" fmla="*/ 1253 w 1272"/>
                <a:gd name="T101" fmla="*/ 777 h 1083"/>
                <a:gd name="T102" fmla="*/ 1271 w 1272"/>
                <a:gd name="T103" fmla="*/ 731 h 1083"/>
                <a:gd name="T104" fmla="*/ 1271 w 1272"/>
                <a:gd name="T105" fmla="*/ 7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2" h="1083">
                  <a:moveTo>
                    <a:pt x="0" y="362"/>
                  </a:moveTo>
                  <a:lnTo>
                    <a:pt x="18" y="301"/>
                  </a:lnTo>
                  <a:lnTo>
                    <a:pt x="36" y="258"/>
                  </a:lnTo>
                  <a:lnTo>
                    <a:pt x="50" y="219"/>
                  </a:lnTo>
                  <a:lnTo>
                    <a:pt x="68" y="179"/>
                  </a:lnTo>
                  <a:lnTo>
                    <a:pt x="90" y="143"/>
                  </a:lnTo>
                  <a:lnTo>
                    <a:pt x="108" y="111"/>
                  </a:lnTo>
                  <a:lnTo>
                    <a:pt x="134" y="82"/>
                  </a:lnTo>
                  <a:lnTo>
                    <a:pt x="156" y="61"/>
                  </a:lnTo>
                  <a:lnTo>
                    <a:pt x="177" y="39"/>
                  </a:lnTo>
                  <a:lnTo>
                    <a:pt x="203" y="22"/>
                  </a:lnTo>
                  <a:lnTo>
                    <a:pt x="225" y="11"/>
                  </a:lnTo>
                  <a:lnTo>
                    <a:pt x="247" y="4"/>
                  </a:lnTo>
                  <a:lnTo>
                    <a:pt x="272" y="0"/>
                  </a:lnTo>
                  <a:lnTo>
                    <a:pt x="297" y="0"/>
                  </a:lnTo>
                  <a:lnTo>
                    <a:pt x="319" y="4"/>
                  </a:lnTo>
                  <a:lnTo>
                    <a:pt x="345" y="11"/>
                  </a:lnTo>
                  <a:lnTo>
                    <a:pt x="366" y="25"/>
                  </a:lnTo>
                  <a:lnTo>
                    <a:pt x="392" y="43"/>
                  </a:lnTo>
                  <a:lnTo>
                    <a:pt x="414" y="65"/>
                  </a:lnTo>
                  <a:lnTo>
                    <a:pt x="435" y="90"/>
                  </a:lnTo>
                  <a:lnTo>
                    <a:pt x="457" y="118"/>
                  </a:lnTo>
                  <a:lnTo>
                    <a:pt x="479" y="151"/>
                  </a:lnTo>
                  <a:lnTo>
                    <a:pt x="497" y="186"/>
                  </a:lnTo>
                  <a:lnTo>
                    <a:pt x="708" y="724"/>
                  </a:lnTo>
                  <a:lnTo>
                    <a:pt x="723" y="770"/>
                  </a:lnTo>
                  <a:lnTo>
                    <a:pt x="737" y="817"/>
                  </a:lnTo>
                  <a:lnTo>
                    <a:pt x="755" y="860"/>
                  </a:lnTo>
                  <a:lnTo>
                    <a:pt x="773" y="896"/>
                  </a:lnTo>
                  <a:lnTo>
                    <a:pt x="795" y="931"/>
                  </a:lnTo>
                  <a:lnTo>
                    <a:pt x="813" y="964"/>
                  </a:lnTo>
                  <a:lnTo>
                    <a:pt x="835" y="992"/>
                  </a:lnTo>
                  <a:lnTo>
                    <a:pt x="857" y="1017"/>
                  </a:lnTo>
                  <a:lnTo>
                    <a:pt x="883" y="1039"/>
                  </a:lnTo>
                  <a:lnTo>
                    <a:pt x="904" y="1057"/>
                  </a:lnTo>
                  <a:lnTo>
                    <a:pt x="926" y="1071"/>
                  </a:lnTo>
                  <a:lnTo>
                    <a:pt x="952" y="1078"/>
                  </a:lnTo>
                  <a:lnTo>
                    <a:pt x="977" y="1082"/>
                  </a:lnTo>
                  <a:lnTo>
                    <a:pt x="999" y="1082"/>
                  </a:lnTo>
                  <a:lnTo>
                    <a:pt x="1024" y="1078"/>
                  </a:lnTo>
                  <a:lnTo>
                    <a:pt x="1046" y="1071"/>
                  </a:lnTo>
                  <a:lnTo>
                    <a:pt x="1071" y="1060"/>
                  </a:lnTo>
                  <a:lnTo>
                    <a:pt x="1093" y="1042"/>
                  </a:lnTo>
                  <a:lnTo>
                    <a:pt x="1119" y="1021"/>
                  </a:lnTo>
                  <a:lnTo>
                    <a:pt x="1141" y="999"/>
                  </a:lnTo>
                  <a:lnTo>
                    <a:pt x="1162" y="971"/>
                  </a:lnTo>
                  <a:lnTo>
                    <a:pt x="1184" y="938"/>
                  </a:lnTo>
                  <a:lnTo>
                    <a:pt x="1202" y="903"/>
                  </a:lnTo>
                  <a:lnTo>
                    <a:pt x="1220" y="863"/>
                  </a:lnTo>
                  <a:lnTo>
                    <a:pt x="1239" y="824"/>
                  </a:lnTo>
                  <a:lnTo>
                    <a:pt x="1253" y="777"/>
                  </a:lnTo>
                  <a:lnTo>
                    <a:pt x="1271" y="731"/>
                  </a:lnTo>
                  <a:lnTo>
                    <a:pt x="1271" y="724"/>
                  </a:lnTo>
                </a:path>
              </a:pathLst>
            </a:custGeom>
            <a:noFill/>
            <a:ln w="38100" cap="rnd" cmpd="sng">
              <a:solidFill>
                <a:schemeClr val="tx1">
                  <a:lumMod val="95000"/>
                  <a:lumOff val="5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59" name="Freeform 1032">
              <a:extLst>
                <a:ext uri="{FF2B5EF4-FFF2-40B4-BE49-F238E27FC236}">
                  <a16:creationId xmlns:a16="http://schemas.microsoft.com/office/drawing/2014/main" id="{9537F3CE-CBC6-F02E-7D1F-8EED0182BCD5}"/>
                </a:ext>
              </a:extLst>
            </p:cNvPr>
            <p:cNvSpPr>
              <a:spLocks/>
            </p:cNvSpPr>
            <p:nvPr/>
          </p:nvSpPr>
          <p:spPr bwMode="auto">
            <a:xfrm>
              <a:off x="1489416" y="2897572"/>
              <a:ext cx="1502422" cy="462451"/>
            </a:xfrm>
            <a:custGeom>
              <a:avLst/>
              <a:gdLst>
                <a:gd name="T0" fmla="*/ 126 w 1606"/>
                <a:gd name="T1" fmla="*/ 40 h 417"/>
                <a:gd name="T2" fmla="*/ 93 w 1606"/>
                <a:gd name="T3" fmla="*/ 79 h 417"/>
                <a:gd name="T4" fmla="*/ 68 w 1606"/>
                <a:gd name="T5" fmla="*/ 119 h 417"/>
                <a:gd name="T6" fmla="*/ 46 w 1606"/>
                <a:gd name="T7" fmla="*/ 154 h 417"/>
                <a:gd name="T8" fmla="*/ 28 w 1606"/>
                <a:gd name="T9" fmla="*/ 190 h 417"/>
                <a:gd name="T10" fmla="*/ 13 w 1606"/>
                <a:gd name="T11" fmla="*/ 222 h 417"/>
                <a:gd name="T12" fmla="*/ 6 w 1606"/>
                <a:gd name="T13" fmla="*/ 255 h 417"/>
                <a:gd name="T14" fmla="*/ 0 w 1606"/>
                <a:gd name="T15" fmla="*/ 283 h 417"/>
                <a:gd name="T16" fmla="*/ 0 w 1606"/>
                <a:gd name="T17" fmla="*/ 308 h 417"/>
                <a:gd name="T18" fmla="*/ 2 w 1606"/>
                <a:gd name="T19" fmla="*/ 334 h 417"/>
                <a:gd name="T20" fmla="*/ 10 w 1606"/>
                <a:gd name="T21" fmla="*/ 351 h 417"/>
                <a:gd name="T22" fmla="*/ 21 w 1606"/>
                <a:gd name="T23" fmla="*/ 369 h 417"/>
                <a:gd name="T24" fmla="*/ 35 w 1606"/>
                <a:gd name="T25" fmla="*/ 384 h 417"/>
                <a:gd name="T26" fmla="*/ 53 w 1606"/>
                <a:gd name="T27" fmla="*/ 398 h 417"/>
                <a:gd name="T28" fmla="*/ 79 w 1606"/>
                <a:gd name="T29" fmla="*/ 405 h 417"/>
                <a:gd name="T30" fmla="*/ 104 w 1606"/>
                <a:gd name="T31" fmla="*/ 412 h 417"/>
                <a:gd name="T32" fmla="*/ 137 w 1606"/>
                <a:gd name="T33" fmla="*/ 416 h 417"/>
                <a:gd name="T34" fmla="*/ 170 w 1606"/>
                <a:gd name="T35" fmla="*/ 416 h 417"/>
                <a:gd name="T36" fmla="*/ 206 w 1606"/>
                <a:gd name="T37" fmla="*/ 412 h 417"/>
                <a:gd name="T38" fmla="*/ 246 w 1606"/>
                <a:gd name="T39" fmla="*/ 409 h 417"/>
                <a:gd name="T40" fmla="*/ 290 w 1606"/>
                <a:gd name="T41" fmla="*/ 398 h 417"/>
                <a:gd name="T42" fmla="*/ 333 w 1606"/>
                <a:gd name="T43" fmla="*/ 391 h 417"/>
                <a:gd name="T44" fmla="*/ 380 w 1606"/>
                <a:gd name="T45" fmla="*/ 376 h 417"/>
                <a:gd name="T46" fmla="*/ 519 w 1606"/>
                <a:gd name="T47" fmla="*/ 323 h 417"/>
                <a:gd name="T48" fmla="*/ 682 w 1606"/>
                <a:gd name="T49" fmla="*/ 262 h 417"/>
                <a:gd name="T50" fmla="*/ 846 w 1606"/>
                <a:gd name="T51" fmla="*/ 201 h 417"/>
                <a:gd name="T52" fmla="*/ 1006 w 1606"/>
                <a:gd name="T53" fmla="*/ 137 h 417"/>
                <a:gd name="T54" fmla="*/ 1089 w 1606"/>
                <a:gd name="T55" fmla="*/ 104 h 417"/>
                <a:gd name="T56" fmla="*/ 1144 w 1606"/>
                <a:gd name="T57" fmla="*/ 83 h 417"/>
                <a:gd name="T58" fmla="*/ 1195 w 1606"/>
                <a:gd name="T59" fmla="*/ 61 h 417"/>
                <a:gd name="T60" fmla="*/ 1245 w 1606"/>
                <a:gd name="T61" fmla="*/ 43 h 417"/>
                <a:gd name="T62" fmla="*/ 1293 w 1606"/>
                <a:gd name="T63" fmla="*/ 29 h 417"/>
                <a:gd name="T64" fmla="*/ 1336 w 1606"/>
                <a:gd name="T65" fmla="*/ 18 h 417"/>
                <a:gd name="T66" fmla="*/ 1380 w 1606"/>
                <a:gd name="T67" fmla="*/ 11 h 417"/>
                <a:gd name="T68" fmla="*/ 1416 w 1606"/>
                <a:gd name="T69" fmla="*/ 4 h 417"/>
                <a:gd name="T70" fmla="*/ 1453 w 1606"/>
                <a:gd name="T71" fmla="*/ 0 h 417"/>
                <a:gd name="T72" fmla="*/ 1485 w 1606"/>
                <a:gd name="T73" fmla="*/ 0 h 417"/>
                <a:gd name="T74" fmla="*/ 1514 w 1606"/>
                <a:gd name="T75" fmla="*/ 4 h 417"/>
                <a:gd name="T76" fmla="*/ 1540 w 1606"/>
                <a:gd name="T77" fmla="*/ 8 h 417"/>
                <a:gd name="T78" fmla="*/ 1558 w 1606"/>
                <a:gd name="T79" fmla="*/ 18 h 417"/>
                <a:gd name="T80" fmla="*/ 1576 w 1606"/>
                <a:gd name="T81" fmla="*/ 29 h 417"/>
                <a:gd name="T82" fmla="*/ 1587 w 1606"/>
                <a:gd name="T83" fmla="*/ 43 h 417"/>
                <a:gd name="T84" fmla="*/ 1598 w 1606"/>
                <a:gd name="T85" fmla="*/ 58 h 417"/>
                <a:gd name="T86" fmla="*/ 1602 w 1606"/>
                <a:gd name="T87" fmla="*/ 79 h 417"/>
                <a:gd name="T88" fmla="*/ 1602 w 1606"/>
                <a:gd name="T89" fmla="*/ 97 h 417"/>
                <a:gd name="T90" fmla="*/ 1598 w 1606"/>
                <a:gd name="T91" fmla="*/ 122 h 417"/>
                <a:gd name="T92" fmla="*/ 1594 w 1606"/>
                <a:gd name="T93" fmla="*/ 147 h 417"/>
                <a:gd name="T94" fmla="*/ 1583 w 1606"/>
                <a:gd name="T95" fmla="*/ 172 h 417"/>
                <a:gd name="T96" fmla="*/ 1569 w 1606"/>
                <a:gd name="T97" fmla="*/ 205 h 417"/>
                <a:gd name="T98" fmla="*/ 1547 w 1606"/>
                <a:gd name="T99" fmla="*/ 233 h 417"/>
                <a:gd name="T100" fmla="*/ 1525 w 1606"/>
                <a:gd name="T101" fmla="*/ 265 h 417"/>
                <a:gd name="T102" fmla="*/ 1503 w 1606"/>
                <a:gd name="T103" fmla="*/ 301 h 417"/>
                <a:gd name="T104" fmla="*/ 1474 w 1606"/>
                <a:gd name="T105" fmla="*/ 334 h 417"/>
                <a:gd name="T106" fmla="*/ 1442 w 1606"/>
                <a:gd name="T107" fmla="*/ 37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6" h="417">
                  <a:moveTo>
                    <a:pt x="155" y="0"/>
                  </a:moveTo>
                  <a:lnTo>
                    <a:pt x="148" y="15"/>
                  </a:lnTo>
                  <a:lnTo>
                    <a:pt x="137" y="25"/>
                  </a:lnTo>
                  <a:lnTo>
                    <a:pt x="126" y="40"/>
                  </a:lnTo>
                  <a:lnTo>
                    <a:pt x="115" y="51"/>
                  </a:lnTo>
                  <a:lnTo>
                    <a:pt x="108" y="61"/>
                  </a:lnTo>
                  <a:lnTo>
                    <a:pt x="101" y="72"/>
                  </a:lnTo>
                  <a:lnTo>
                    <a:pt x="93" y="79"/>
                  </a:lnTo>
                  <a:lnTo>
                    <a:pt x="86" y="90"/>
                  </a:lnTo>
                  <a:lnTo>
                    <a:pt x="82" y="101"/>
                  </a:lnTo>
                  <a:lnTo>
                    <a:pt x="75" y="108"/>
                  </a:lnTo>
                  <a:lnTo>
                    <a:pt x="68" y="119"/>
                  </a:lnTo>
                  <a:lnTo>
                    <a:pt x="64" y="129"/>
                  </a:lnTo>
                  <a:lnTo>
                    <a:pt x="57" y="137"/>
                  </a:lnTo>
                  <a:lnTo>
                    <a:pt x="50" y="147"/>
                  </a:lnTo>
                  <a:lnTo>
                    <a:pt x="46" y="154"/>
                  </a:lnTo>
                  <a:lnTo>
                    <a:pt x="39" y="165"/>
                  </a:lnTo>
                  <a:lnTo>
                    <a:pt x="35" y="172"/>
                  </a:lnTo>
                  <a:lnTo>
                    <a:pt x="32" y="183"/>
                  </a:lnTo>
                  <a:lnTo>
                    <a:pt x="28" y="190"/>
                  </a:lnTo>
                  <a:lnTo>
                    <a:pt x="24" y="201"/>
                  </a:lnTo>
                  <a:lnTo>
                    <a:pt x="21" y="208"/>
                  </a:lnTo>
                  <a:lnTo>
                    <a:pt x="17" y="215"/>
                  </a:lnTo>
                  <a:lnTo>
                    <a:pt x="13" y="222"/>
                  </a:lnTo>
                  <a:lnTo>
                    <a:pt x="10" y="233"/>
                  </a:lnTo>
                  <a:lnTo>
                    <a:pt x="6" y="240"/>
                  </a:lnTo>
                  <a:lnTo>
                    <a:pt x="6" y="248"/>
                  </a:lnTo>
                  <a:lnTo>
                    <a:pt x="6" y="255"/>
                  </a:lnTo>
                  <a:lnTo>
                    <a:pt x="2" y="262"/>
                  </a:lnTo>
                  <a:lnTo>
                    <a:pt x="2" y="269"/>
                  </a:lnTo>
                  <a:lnTo>
                    <a:pt x="2" y="276"/>
                  </a:lnTo>
                  <a:lnTo>
                    <a:pt x="0" y="283"/>
                  </a:lnTo>
                  <a:lnTo>
                    <a:pt x="0" y="291"/>
                  </a:lnTo>
                  <a:lnTo>
                    <a:pt x="0" y="294"/>
                  </a:lnTo>
                  <a:lnTo>
                    <a:pt x="0" y="301"/>
                  </a:lnTo>
                  <a:lnTo>
                    <a:pt x="0" y="308"/>
                  </a:lnTo>
                  <a:lnTo>
                    <a:pt x="0" y="316"/>
                  </a:lnTo>
                  <a:lnTo>
                    <a:pt x="0" y="319"/>
                  </a:lnTo>
                  <a:lnTo>
                    <a:pt x="0" y="326"/>
                  </a:lnTo>
                  <a:lnTo>
                    <a:pt x="2" y="334"/>
                  </a:lnTo>
                  <a:lnTo>
                    <a:pt x="2" y="337"/>
                  </a:lnTo>
                  <a:lnTo>
                    <a:pt x="6" y="341"/>
                  </a:lnTo>
                  <a:lnTo>
                    <a:pt x="6" y="348"/>
                  </a:lnTo>
                  <a:lnTo>
                    <a:pt x="10" y="351"/>
                  </a:lnTo>
                  <a:lnTo>
                    <a:pt x="10" y="355"/>
                  </a:lnTo>
                  <a:lnTo>
                    <a:pt x="13" y="362"/>
                  </a:lnTo>
                  <a:lnTo>
                    <a:pt x="17" y="366"/>
                  </a:lnTo>
                  <a:lnTo>
                    <a:pt x="21" y="369"/>
                  </a:lnTo>
                  <a:lnTo>
                    <a:pt x="24" y="373"/>
                  </a:lnTo>
                  <a:lnTo>
                    <a:pt x="28" y="376"/>
                  </a:lnTo>
                  <a:lnTo>
                    <a:pt x="32" y="380"/>
                  </a:lnTo>
                  <a:lnTo>
                    <a:pt x="35" y="384"/>
                  </a:lnTo>
                  <a:lnTo>
                    <a:pt x="39" y="387"/>
                  </a:lnTo>
                  <a:lnTo>
                    <a:pt x="42" y="391"/>
                  </a:lnTo>
                  <a:lnTo>
                    <a:pt x="50" y="394"/>
                  </a:lnTo>
                  <a:lnTo>
                    <a:pt x="53" y="398"/>
                  </a:lnTo>
                  <a:lnTo>
                    <a:pt x="61" y="402"/>
                  </a:lnTo>
                  <a:lnTo>
                    <a:pt x="68" y="402"/>
                  </a:lnTo>
                  <a:lnTo>
                    <a:pt x="72" y="405"/>
                  </a:lnTo>
                  <a:lnTo>
                    <a:pt x="79" y="405"/>
                  </a:lnTo>
                  <a:lnTo>
                    <a:pt x="86" y="409"/>
                  </a:lnTo>
                  <a:lnTo>
                    <a:pt x="90" y="409"/>
                  </a:lnTo>
                  <a:lnTo>
                    <a:pt x="97" y="412"/>
                  </a:lnTo>
                  <a:lnTo>
                    <a:pt x="104" y="412"/>
                  </a:lnTo>
                  <a:lnTo>
                    <a:pt x="112" y="416"/>
                  </a:lnTo>
                  <a:lnTo>
                    <a:pt x="119" y="416"/>
                  </a:lnTo>
                  <a:lnTo>
                    <a:pt x="126" y="416"/>
                  </a:lnTo>
                  <a:lnTo>
                    <a:pt x="137" y="416"/>
                  </a:lnTo>
                  <a:lnTo>
                    <a:pt x="144" y="416"/>
                  </a:lnTo>
                  <a:lnTo>
                    <a:pt x="151" y="416"/>
                  </a:lnTo>
                  <a:lnTo>
                    <a:pt x="162" y="416"/>
                  </a:lnTo>
                  <a:lnTo>
                    <a:pt x="170" y="416"/>
                  </a:lnTo>
                  <a:lnTo>
                    <a:pt x="177" y="416"/>
                  </a:lnTo>
                  <a:lnTo>
                    <a:pt x="188" y="416"/>
                  </a:lnTo>
                  <a:lnTo>
                    <a:pt x="195" y="416"/>
                  </a:lnTo>
                  <a:lnTo>
                    <a:pt x="206" y="412"/>
                  </a:lnTo>
                  <a:lnTo>
                    <a:pt x="213" y="412"/>
                  </a:lnTo>
                  <a:lnTo>
                    <a:pt x="224" y="412"/>
                  </a:lnTo>
                  <a:lnTo>
                    <a:pt x="235" y="409"/>
                  </a:lnTo>
                  <a:lnTo>
                    <a:pt x="246" y="409"/>
                  </a:lnTo>
                  <a:lnTo>
                    <a:pt x="257" y="405"/>
                  </a:lnTo>
                  <a:lnTo>
                    <a:pt x="268" y="405"/>
                  </a:lnTo>
                  <a:lnTo>
                    <a:pt x="279" y="402"/>
                  </a:lnTo>
                  <a:lnTo>
                    <a:pt x="290" y="398"/>
                  </a:lnTo>
                  <a:lnTo>
                    <a:pt x="300" y="398"/>
                  </a:lnTo>
                  <a:lnTo>
                    <a:pt x="311" y="394"/>
                  </a:lnTo>
                  <a:lnTo>
                    <a:pt x="322" y="391"/>
                  </a:lnTo>
                  <a:lnTo>
                    <a:pt x="333" y="391"/>
                  </a:lnTo>
                  <a:lnTo>
                    <a:pt x="344" y="387"/>
                  </a:lnTo>
                  <a:lnTo>
                    <a:pt x="359" y="384"/>
                  </a:lnTo>
                  <a:lnTo>
                    <a:pt x="370" y="380"/>
                  </a:lnTo>
                  <a:lnTo>
                    <a:pt x="380" y="376"/>
                  </a:lnTo>
                  <a:lnTo>
                    <a:pt x="395" y="373"/>
                  </a:lnTo>
                  <a:lnTo>
                    <a:pt x="435" y="355"/>
                  </a:lnTo>
                  <a:lnTo>
                    <a:pt x="475" y="341"/>
                  </a:lnTo>
                  <a:lnTo>
                    <a:pt x="519" y="323"/>
                  </a:lnTo>
                  <a:lnTo>
                    <a:pt x="559" y="308"/>
                  </a:lnTo>
                  <a:lnTo>
                    <a:pt x="598" y="294"/>
                  </a:lnTo>
                  <a:lnTo>
                    <a:pt x="638" y="276"/>
                  </a:lnTo>
                  <a:lnTo>
                    <a:pt x="682" y="262"/>
                  </a:lnTo>
                  <a:lnTo>
                    <a:pt x="722" y="248"/>
                  </a:lnTo>
                  <a:lnTo>
                    <a:pt x="762" y="230"/>
                  </a:lnTo>
                  <a:lnTo>
                    <a:pt x="802" y="215"/>
                  </a:lnTo>
                  <a:lnTo>
                    <a:pt x="846" y="201"/>
                  </a:lnTo>
                  <a:lnTo>
                    <a:pt x="886" y="183"/>
                  </a:lnTo>
                  <a:lnTo>
                    <a:pt x="926" y="169"/>
                  </a:lnTo>
                  <a:lnTo>
                    <a:pt x="966" y="154"/>
                  </a:lnTo>
                  <a:lnTo>
                    <a:pt x="1006" y="137"/>
                  </a:lnTo>
                  <a:lnTo>
                    <a:pt x="1049" y="122"/>
                  </a:lnTo>
                  <a:lnTo>
                    <a:pt x="1060" y="115"/>
                  </a:lnTo>
                  <a:lnTo>
                    <a:pt x="1075" y="111"/>
                  </a:lnTo>
                  <a:lnTo>
                    <a:pt x="1089" y="104"/>
                  </a:lnTo>
                  <a:lnTo>
                    <a:pt x="1104" y="97"/>
                  </a:lnTo>
                  <a:lnTo>
                    <a:pt x="1115" y="94"/>
                  </a:lnTo>
                  <a:lnTo>
                    <a:pt x="1129" y="86"/>
                  </a:lnTo>
                  <a:lnTo>
                    <a:pt x="1144" y="83"/>
                  </a:lnTo>
                  <a:lnTo>
                    <a:pt x="1158" y="76"/>
                  </a:lnTo>
                  <a:lnTo>
                    <a:pt x="1169" y="72"/>
                  </a:lnTo>
                  <a:lnTo>
                    <a:pt x="1184" y="65"/>
                  </a:lnTo>
                  <a:lnTo>
                    <a:pt x="1195" y="61"/>
                  </a:lnTo>
                  <a:lnTo>
                    <a:pt x="1209" y="58"/>
                  </a:lnTo>
                  <a:lnTo>
                    <a:pt x="1220" y="54"/>
                  </a:lnTo>
                  <a:lnTo>
                    <a:pt x="1234" y="47"/>
                  </a:lnTo>
                  <a:lnTo>
                    <a:pt x="1245" y="43"/>
                  </a:lnTo>
                  <a:lnTo>
                    <a:pt x="1256" y="40"/>
                  </a:lnTo>
                  <a:lnTo>
                    <a:pt x="1271" y="36"/>
                  </a:lnTo>
                  <a:lnTo>
                    <a:pt x="1282" y="33"/>
                  </a:lnTo>
                  <a:lnTo>
                    <a:pt x="1293" y="29"/>
                  </a:lnTo>
                  <a:lnTo>
                    <a:pt x="1304" y="25"/>
                  </a:lnTo>
                  <a:lnTo>
                    <a:pt x="1314" y="25"/>
                  </a:lnTo>
                  <a:lnTo>
                    <a:pt x="1325" y="22"/>
                  </a:lnTo>
                  <a:lnTo>
                    <a:pt x="1336" y="18"/>
                  </a:lnTo>
                  <a:lnTo>
                    <a:pt x="1347" y="15"/>
                  </a:lnTo>
                  <a:lnTo>
                    <a:pt x="1358" y="15"/>
                  </a:lnTo>
                  <a:lnTo>
                    <a:pt x="1369" y="11"/>
                  </a:lnTo>
                  <a:lnTo>
                    <a:pt x="1380" y="11"/>
                  </a:lnTo>
                  <a:lnTo>
                    <a:pt x="1391" y="8"/>
                  </a:lnTo>
                  <a:lnTo>
                    <a:pt x="1398" y="8"/>
                  </a:lnTo>
                  <a:lnTo>
                    <a:pt x="1409" y="8"/>
                  </a:lnTo>
                  <a:lnTo>
                    <a:pt x="1416" y="4"/>
                  </a:lnTo>
                  <a:lnTo>
                    <a:pt x="1427" y="4"/>
                  </a:lnTo>
                  <a:lnTo>
                    <a:pt x="1434" y="4"/>
                  </a:lnTo>
                  <a:lnTo>
                    <a:pt x="1445" y="4"/>
                  </a:lnTo>
                  <a:lnTo>
                    <a:pt x="1453" y="0"/>
                  </a:lnTo>
                  <a:lnTo>
                    <a:pt x="1460" y="0"/>
                  </a:lnTo>
                  <a:lnTo>
                    <a:pt x="1471" y="0"/>
                  </a:lnTo>
                  <a:lnTo>
                    <a:pt x="1478" y="0"/>
                  </a:lnTo>
                  <a:lnTo>
                    <a:pt x="1485" y="0"/>
                  </a:lnTo>
                  <a:lnTo>
                    <a:pt x="1493" y="0"/>
                  </a:lnTo>
                  <a:lnTo>
                    <a:pt x="1500" y="4"/>
                  </a:lnTo>
                  <a:lnTo>
                    <a:pt x="1507" y="4"/>
                  </a:lnTo>
                  <a:lnTo>
                    <a:pt x="1514" y="4"/>
                  </a:lnTo>
                  <a:lnTo>
                    <a:pt x="1522" y="4"/>
                  </a:lnTo>
                  <a:lnTo>
                    <a:pt x="1525" y="8"/>
                  </a:lnTo>
                  <a:lnTo>
                    <a:pt x="1532" y="8"/>
                  </a:lnTo>
                  <a:lnTo>
                    <a:pt x="1540" y="8"/>
                  </a:lnTo>
                  <a:lnTo>
                    <a:pt x="1543" y="11"/>
                  </a:lnTo>
                  <a:lnTo>
                    <a:pt x="1551" y="15"/>
                  </a:lnTo>
                  <a:lnTo>
                    <a:pt x="1554" y="15"/>
                  </a:lnTo>
                  <a:lnTo>
                    <a:pt x="1558" y="18"/>
                  </a:lnTo>
                  <a:lnTo>
                    <a:pt x="1565" y="18"/>
                  </a:lnTo>
                  <a:lnTo>
                    <a:pt x="1569" y="22"/>
                  </a:lnTo>
                  <a:lnTo>
                    <a:pt x="1572" y="25"/>
                  </a:lnTo>
                  <a:lnTo>
                    <a:pt x="1576" y="29"/>
                  </a:lnTo>
                  <a:lnTo>
                    <a:pt x="1580" y="33"/>
                  </a:lnTo>
                  <a:lnTo>
                    <a:pt x="1583" y="36"/>
                  </a:lnTo>
                  <a:lnTo>
                    <a:pt x="1583" y="40"/>
                  </a:lnTo>
                  <a:lnTo>
                    <a:pt x="1587" y="43"/>
                  </a:lnTo>
                  <a:lnTo>
                    <a:pt x="1591" y="47"/>
                  </a:lnTo>
                  <a:lnTo>
                    <a:pt x="1594" y="51"/>
                  </a:lnTo>
                  <a:lnTo>
                    <a:pt x="1594" y="54"/>
                  </a:lnTo>
                  <a:lnTo>
                    <a:pt x="1598" y="58"/>
                  </a:lnTo>
                  <a:lnTo>
                    <a:pt x="1598" y="61"/>
                  </a:lnTo>
                  <a:lnTo>
                    <a:pt x="1602" y="68"/>
                  </a:lnTo>
                  <a:lnTo>
                    <a:pt x="1602" y="72"/>
                  </a:lnTo>
                  <a:lnTo>
                    <a:pt x="1602" y="79"/>
                  </a:lnTo>
                  <a:lnTo>
                    <a:pt x="1605" y="83"/>
                  </a:lnTo>
                  <a:lnTo>
                    <a:pt x="1602" y="86"/>
                  </a:lnTo>
                  <a:lnTo>
                    <a:pt x="1602" y="94"/>
                  </a:lnTo>
                  <a:lnTo>
                    <a:pt x="1602" y="97"/>
                  </a:lnTo>
                  <a:lnTo>
                    <a:pt x="1602" y="104"/>
                  </a:lnTo>
                  <a:lnTo>
                    <a:pt x="1602" y="111"/>
                  </a:lnTo>
                  <a:lnTo>
                    <a:pt x="1602" y="115"/>
                  </a:lnTo>
                  <a:lnTo>
                    <a:pt x="1598" y="122"/>
                  </a:lnTo>
                  <a:lnTo>
                    <a:pt x="1598" y="129"/>
                  </a:lnTo>
                  <a:lnTo>
                    <a:pt x="1598" y="133"/>
                  </a:lnTo>
                  <a:lnTo>
                    <a:pt x="1594" y="140"/>
                  </a:lnTo>
                  <a:lnTo>
                    <a:pt x="1594" y="147"/>
                  </a:lnTo>
                  <a:lnTo>
                    <a:pt x="1591" y="154"/>
                  </a:lnTo>
                  <a:lnTo>
                    <a:pt x="1587" y="162"/>
                  </a:lnTo>
                  <a:lnTo>
                    <a:pt x="1587" y="169"/>
                  </a:lnTo>
                  <a:lnTo>
                    <a:pt x="1583" y="172"/>
                  </a:lnTo>
                  <a:lnTo>
                    <a:pt x="1580" y="180"/>
                  </a:lnTo>
                  <a:lnTo>
                    <a:pt x="1576" y="187"/>
                  </a:lnTo>
                  <a:lnTo>
                    <a:pt x="1572" y="197"/>
                  </a:lnTo>
                  <a:lnTo>
                    <a:pt x="1569" y="205"/>
                  </a:lnTo>
                  <a:lnTo>
                    <a:pt x="1565" y="212"/>
                  </a:lnTo>
                  <a:lnTo>
                    <a:pt x="1558" y="219"/>
                  </a:lnTo>
                  <a:lnTo>
                    <a:pt x="1554" y="226"/>
                  </a:lnTo>
                  <a:lnTo>
                    <a:pt x="1547" y="233"/>
                  </a:lnTo>
                  <a:lnTo>
                    <a:pt x="1543" y="240"/>
                  </a:lnTo>
                  <a:lnTo>
                    <a:pt x="1540" y="251"/>
                  </a:lnTo>
                  <a:lnTo>
                    <a:pt x="1532" y="258"/>
                  </a:lnTo>
                  <a:lnTo>
                    <a:pt x="1525" y="265"/>
                  </a:lnTo>
                  <a:lnTo>
                    <a:pt x="1522" y="276"/>
                  </a:lnTo>
                  <a:lnTo>
                    <a:pt x="1514" y="283"/>
                  </a:lnTo>
                  <a:lnTo>
                    <a:pt x="1507" y="291"/>
                  </a:lnTo>
                  <a:lnTo>
                    <a:pt x="1503" y="301"/>
                  </a:lnTo>
                  <a:lnTo>
                    <a:pt x="1496" y="308"/>
                  </a:lnTo>
                  <a:lnTo>
                    <a:pt x="1489" y="316"/>
                  </a:lnTo>
                  <a:lnTo>
                    <a:pt x="1482" y="326"/>
                  </a:lnTo>
                  <a:lnTo>
                    <a:pt x="1474" y="334"/>
                  </a:lnTo>
                  <a:lnTo>
                    <a:pt x="1467" y="344"/>
                  </a:lnTo>
                  <a:lnTo>
                    <a:pt x="1456" y="351"/>
                  </a:lnTo>
                  <a:lnTo>
                    <a:pt x="1449" y="362"/>
                  </a:lnTo>
                  <a:lnTo>
                    <a:pt x="1442" y="373"/>
                  </a:lnTo>
                  <a:lnTo>
                    <a:pt x="1434" y="380"/>
                  </a:lnTo>
                  <a:lnTo>
                    <a:pt x="1431" y="384"/>
                  </a:lnTo>
                  <a:lnTo>
                    <a:pt x="1427" y="387"/>
                  </a:lnTo>
                </a:path>
              </a:pathLst>
            </a:custGeom>
            <a:noFill/>
            <a:ln w="38100" cap="rnd"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0" name="Freeform 1034">
              <a:extLst>
                <a:ext uri="{FF2B5EF4-FFF2-40B4-BE49-F238E27FC236}">
                  <a16:creationId xmlns:a16="http://schemas.microsoft.com/office/drawing/2014/main" id="{D2F50F4C-F3E6-1715-438D-FD9C9A286325}"/>
                </a:ext>
              </a:extLst>
            </p:cNvPr>
            <p:cNvSpPr>
              <a:spLocks/>
            </p:cNvSpPr>
            <p:nvPr/>
          </p:nvSpPr>
          <p:spPr bwMode="auto">
            <a:xfrm>
              <a:off x="1499705" y="2957457"/>
              <a:ext cx="284394" cy="199619"/>
            </a:xfrm>
            <a:custGeom>
              <a:avLst/>
              <a:gdLst>
                <a:gd name="T0" fmla="*/ 303 w 304"/>
                <a:gd name="T1" fmla="*/ 0 h 180"/>
                <a:gd name="T2" fmla="*/ 0 w 304"/>
                <a:gd name="T3" fmla="*/ 179 h 180"/>
              </a:gdLst>
              <a:ahLst/>
              <a:cxnLst>
                <a:cxn ang="0">
                  <a:pos x="T0" y="T1"/>
                </a:cxn>
                <a:cxn ang="0">
                  <a:pos x="T2" y="T3"/>
                </a:cxn>
              </a:cxnLst>
              <a:rect l="0" t="0" r="r" b="b"/>
              <a:pathLst>
                <a:path w="304" h="180">
                  <a:moveTo>
                    <a:pt x="303" y="0"/>
                  </a:moveTo>
                  <a:lnTo>
                    <a:pt x="0" y="17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1" name="Freeform 1036">
              <a:extLst>
                <a:ext uri="{FF2B5EF4-FFF2-40B4-BE49-F238E27FC236}">
                  <a16:creationId xmlns:a16="http://schemas.microsoft.com/office/drawing/2014/main" id="{C1EDADFF-8B4A-E066-2BE0-0DE8A6A820DC}"/>
                </a:ext>
              </a:extLst>
            </p:cNvPr>
            <p:cNvSpPr>
              <a:spLocks/>
            </p:cNvSpPr>
            <p:nvPr/>
          </p:nvSpPr>
          <p:spPr bwMode="auto">
            <a:xfrm>
              <a:off x="1499706" y="3000708"/>
              <a:ext cx="412558" cy="288339"/>
            </a:xfrm>
            <a:custGeom>
              <a:avLst/>
              <a:gdLst>
                <a:gd name="T0" fmla="*/ 440 w 441"/>
                <a:gd name="T1" fmla="*/ 0 h 260"/>
                <a:gd name="T2" fmla="*/ 0 w 441"/>
                <a:gd name="T3" fmla="*/ 259 h 260"/>
              </a:gdLst>
              <a:ahLst/>
              <a:cxnLst>
                <a:cxn ang="0">
                  <a:pos x="T0" y="T1"/>
                </a:cxn>
                <a:cxn ang="0">
                  <a:pos x="T2" y="T3"/>
                </a:cxn>
              </a:cxnLst>
              <a:rect l="0" t="0" r="r" b="b"/>
              <a:pathLst>
                <a:path w="441" h="260">
                  <a:moveTo>
                    <a:pt x="440" y="0"/>
                  </a:moveTo>
                  <a:lnTo>
                    <a:pt x="0" y="25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2" name="Freeform 1037">
              <a:extLst>
                <a:ext uri="{FF2B5EF4-FFF2-40B4-BE49-F238E27FC236}">
                  <a16:creationId xmlns:a16="http://schemas.microsoft.com/office/drawing/2014/main" id="{EC6F6829-4B0F-AF7F-06C3-32EF65A4DD60}"/>
                </a:ext>
              </a:extLst>
            </p:cNvPr>
            <p:cNvSpPr>
              <a:spLocks/>
            </p:cNvSpPr>
            <p:nvPr/>
          </p:nvSpPr>
          <p:spPr bwMode="auto">
            <a:xfrm>
              <a:off x="1605418" y="3050613"/>
              <a:ext cx="437817" cy="306083"/>
            </a:xfrm>
            <a:custGeom>
              <a:avLst/>
              <a:gdLst>
                <a:gd name="T0" fmla="*/ 467 w 468"/>
                <a:gd name="T1" fmla="*/ 0 h 276"/>
                <a:gd name="T2" fmla="*/ 0 w 468"/>
                <a:gd name="T3" fmla="*/ 275 h 276"/>
              </a:gdLst>
              <a:ahLst/>
              <a:cxnLst>
                <a:cxn ang="0">
                  <a:pos x="T0" y="T1"/>
                </a:cxn>
                <a:cxn ang="0">
                  <a:pos x="T2" y="T3"/>
                </a:cxn>
              </a:cxnLst>
              <a:rect l="0" t="0" r="r" b="b"/>
              <a:pathLst>
                <a:path w="468" h="276">
                  <a:moveTo>
                    <a:pt x="467" y="0"/>
                  </a:moveTo>
                  <a:lnTo>
                    <a:pt x="0" y="275"/>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3" name="Freeform 1039">
              <a:extLst>
                <a:ext uri="{FF2B5EF4-FFF2-40B4-BE49-F238E27FC236}">
                  <a16:creationId xmlns:a16="http://schemas.microsoft.com/office/drawing/2014/main" id="{7F54F250-3FBA-5405-895F-188B70A4DA93}"/>
                </a:ext>
              </a:extLst>
            </p:cNvPr>
            <p:cNvSpPr>
              <a:spLocks/>
            </p:cNvSpPr>
            <p:nvPr/>
          </p:nvSpPr>
          <p:spPr bwMode="auto">
            <a:xfrm>
              <a:off x="1894490" y="3093864"/>
              <a:ext cx="282523" cy="199619"/>
            </a:xfrm>
            <a:custGeom>
              <a:avLst/>
              <a:gdLst>
                <a:gd name="T0" fmla="*/ 301 w 302"/>
                <a:gd name="T1" fmla="*/ 0 h 180"/>
                <a:gd name="T2" fmla="*/ 0 w 302"/>
                <a:gd name="T3" fmla="*/ 179 h 180"/>
              </a:gdLst>
              <a:ahLst/>
              <a:cxnLst>
                <a:cxn ang="0">
                  <a:pos x="T0" y="T1"/>
                </a:cxn>
                <a:cxn ang="0">
                  <a:pos x="T2" y="T3"/>
                </a:cxn>
              </a:cxnLst>
              <a:rect l="0" t="0" r="r" b="b"/>
              <a:pathLst>
                <a:path w="302" h="180">
                  <a:moveTo>
                    <a:pt x="301" y="0"/>
                  </a:moveTo>
                  <a:lnTo>
                    <a:pt x="0" y="17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4" name="Freeform 1043">
              <a:extLst>
                <a:ext uri="{FF2B5EF4-FFF2-40B4-BE49-F238E27FC236}">
                  <a16:creationId xmlns:a16="http://schemas.microsoft.com/office/drawing/2014/main" id="{3B3A52E0-9180-21DF-00DE-2DA9F2B55811}"/>
                </a:ext>
              </a:extLst>
            </p:cNvPr>
            <p:cNvSpPr>
              <a:spLocks/>
            </p:cNvSpPr>
            <p:nvPr/>
          </p:nvSpPr>
          <p:spPr bwMode="auto">
            <a:xfrm>
              <a:off x="2525955" y="2918643"/>
              <a:ext cx="426591" cy="299429"/>
            </a:xfrm>
            <a:custGeom>
              <a:avLst/>
              <a:gdLst>
                <a:gd name="T0" fmla="*/ 0 w 456"/>
                <a:gd name="T1" fmla="*/ 269 h 270"/>
                <a:gd name="T2" fmla="*/ 455 w 456"/>
                <a:gd name="T3" fmla="*/ 0 h 270"/>
              </a:gdLst>
              <a:ahLst/>
              <a:cxnLst>
                <a:cxn ang="0">
                  <a:pos x="T0" y="T1"/>
                </a:cxn>
                <a:cxn ang="0">
                  <a:pos x="T2" y="T3"/>
                </a:cxn>
              </a:cxnLst>
              <a:rect l="0" t="0" r="r" b="b"/>
              <a:pathLst>
                <a:path w="456" h="270">
                  <a:moveTo>
                    <a:pt x="0" y="269"/>
                  </a:moveTo>
                  <a:lnTo>
                    <a:pt x="455"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5" name="Freeform 1045">
              <a:extLst>
                <a:ext uri="{FF2B5EF4-FFF2-40B4-BE49-F238E27FC236}">
                  <a16:creationId xmlns:a16="http://schemas.microsoft.com/office/drawing/2014/main" id="{4960AD0F-5A5B-4DF1-7E15-736D2C739793}"/>
                </a:ext>
              </a:extLst>
            </p:cNvPr>
            <p:cNvSpPr>
              <a:spLocks/>
            </p:cNvSpPr>
            <p:nvPr/>
          </p:nvSpPr>
          <p:spPr bwMode="auto">
            <a:xfrm>
              <a:off x="2647571" y="3025106"/>
              <a:ext cx="339588" cy="235107"/>
            </a:xfrm>
            <a:custGeom>
              <a:avLst/>
              <a:gdLst>
                <a:gd name="T0" fmla="*/ 0 w 363"/>
                <a:gd name="T1" fmla="*/ 211 h 212"/>
                <a:gd name="T2" fmla="*/ 362 w 363"/>
                <a:gd name="T3" fmla="*/ 0 h 212"/>
              </a:gdLst>
              <a:ahLst/>
              <a:cxnLst>
                <a:cxn ang="0">
                  <a:pos x="T0" y="T1"/>
                </a:cxn>
                <a:cxn ang="0">
                  <a:pos x="T2" y="T3"/>
                </a:cxn>
              </a:cxnLst>
              <a:rect l="0" t="0" r="r" b="b"/>
              <a:pathLst>
                <a:path w="363" h="212">
                  <a:moveTo>
                    <a:pt x="0" y="211"/>
                  </a:moveTo>
                  <a:lnTo>
                    <a:pt x="362"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6" name="Freeform 1047">
              <a:extLst>
                <a:ext uri="{FF2B5EF4-FFF2-40B4-BE49-F238E27FC236}">
                  <a16:creationId xmlns:a16="http://schemas.microsoft.com/office/drawing/2014/main" id="{50F8B9EA-C5AA-1A81-CCDD-F65525D19E63}"/>
                </a:ext>
              </a:extLst>
            </p:cNvPr>
            <p:cNvSpPr>
              <a:spLocks/>
            </p:cNvSpPr>
            <p:nvPr/>
          </p:nvSpPr>
          <p:spPr bwMode="auto">
            <a:xfrm>
              <a:off x="2769187" y="3205873"/>
              <a:ext cx="141261" cy="96482"/>
            </a:xfrm>
            <a:custGeom>
              <a:avLst/>
              <a:gdLst>
                <a:gd name="T0" fmla="*/ 0 w 151"/>
                <a:gd name="T1" fmla="*/ 86 h 87"/>
                <a:gd name="T2" fmla="*/ 150 w 151"/>
                <a:gd name="T3" fmla="*/ 0 h 87"/>
              </a:gdLst>
              <a:ahLst/>
              <a:cxnLst>
                <a:cxn ang="0">
                  <a:pos x="T0" y="T1"/>
                </a:cxn>
                <a:cxn ang="0">
                  <a:pos x="T2" y="T3"/>
                </a:cxn>
              </a:cxnLst>
              <a:rect l="0" t="0" r="r" b="b"/>
              <a:pathLst>
                <a:path w="151" h="87">
                  <a:moveTo>
                    <a:pt x="0" y="86"/>
                  </a:moveTo>
                  <a:lnTo>
                    <a:pt x="150"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7" name="Freeform 1048">
              <a:extLst>
                <a:ext uri="{FF2B5EF4-FFF2-40B4-BE49-F238E27FC236}">
                  <a16:creationId xmlns:a16="http://schemas.microsoft.com/office/drawing/2014/main" id="{AB164578-C248-653C-9A07-13C2C7D98BEE}"/>
                </a:ext>
              </a:extLst>
            </p:cNvPr>
            <p:cNvSpPr>
              <a:spLocks/>
            </p:cNvSpPr>
            <p:nvPr/>
          </p:nvSpPr>
          <p:spPr bwMode="auto">
            <a:xfrm>
              <a:off x="2402469" y="2911989"/>
              <a:ext cx="376073" cy="256178"/>
            </a:xfrm>
            <a:custGeom>
              <a:avLst/>
              <a:gdLst>
                <a:gd name="T0" fmla="*/ 0 w 402"/>
                <a:gd name="T1" fmla="*/ 230 h 231"/>
                <a:gd name="T2" fmla="*/ 401 w 402"/>
                <a:gd name="T3" fmla="*/ 0 h 231"/>
              </a:gdLst>
              <a:ahLst/>
              <a:cxnLst>
                <a:cxn ang="0">
                  <a:pos x="T0" y="T1"/>
                </a:cxn>
                <a:cxn ang="0">
                  <a:pos x="T2" y="T3"/>
                </a:cxn>
              </a:cxnLst>
              <a:rect l="0" t="0" r="r" b="b"/>
              <a:pathLst>
                <a:path w="402" h="231">
                  <a:moveTo>
                    <a:pt x="0" y="230"/>
                  </a:moveTo>
                  <a:lnTo>
                    <a:pt x="401"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68" name="Line 1050">
              <a:extLst>
                <a:ext uri="{FF2B5EF4-FFF2-40B4-BE49-F238E27FC236}">
                  <a16:creationId xmlns:a16="http://schemas.microsoft.com/office/drawing/2014/main" id="{140EB6A9-08C0-C3A6-98AF-08F163B59A42}"/>
                </a:ext>
              </a:extLst>
            </p:cNvPr>
            <p:cNvSpPr>
              <a:spLocks noChangeShapeType="1"/>
            </p:cNvSpPr>
            <p:nvPr/>
          </p:nvSpPr>
          <p:spPr bwMode="auto">
            <a:xfrm flipV="1">
              <a:off x="1781293" y="2578182"/>
              <a:ext cx="0" cy="373731"/>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69" name="Line 1052">
              <a:extLst>
                <a:ext uri="{FF2B5EF4-FFF2-40B4-BE49-F238E27FC236}">
                  <a16:creationId xmlns:a16="http://schemas.microsoft.com/office/drawing/2014/main" id="{AC0B3832-BA54-B1FF-AA4E-CF151C757A9A}"/>
                </a:ext>
              </a:extLst>
            </p:cNvPr>
            <p:cNvSpPr>
              <a:spLocks noChangeShapeType="1"/>
            </p:cNvSpPr>
            <p:nvPr/>
          </p:nvSpPr>
          <p:spPr bwMode="auto">
            <a:xfrm flipV="1">
              <a:off x="1909457" y="2495006"/>
              <a:ext cx="0" cy="503484"/>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0" name="Line 1054">
              <a:extLst>
                <a:ext uri="{FF2B5EF4-FFF2-40B4-BE49-F238E27FC236}">
                  <a16:creationId xmlns:a16="http://schemas.microsoft.com/office/drawing/2014/main" id="{E220D3B7-75EB-2C7B-F7BE-90D9AB20C04A}"/>
                </a:ext>
              </a:extLst>
            </p:cNvPr>
            <p:cNvSpPr>
              <a:spLocks noChangeShapeType="1"/>
            </p:cNvSpPr>
            <p:nvPr/>
          </p:nvSpPr>
          <p:spPr bwMode="auto">
            <a:xfrm flipV="1">
              <a:off x="2043235" y="2599252"/>
              <a:ext cx="0" cy="445816"/>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1" name="Line 1056">
              <a:extLst>
                <a:ext uri="{FF2B5EF4-FFF2-40B4-BE49-F238E27FC236}">
                  <a16:creationId xmlns:a16="http://schemas.microsoft.com/office/drawing/2014/main" id="{DEFF8A87-21CC-0F73-46AD-4793B9B148B4}"/>
                </a:ext>
              </a:extLst>
            </p:cNvPr>
            <p:cNvSpPr>
              <a:spLocks noChangeShapeType="1"/>
            </p:cNvSpPr>
            <p:nvPr/>
          </p:nvSpPr>
          <p:spPr bwMode="auto">
            <a:xfrm flipV="1">
              <a:off x="2174205" y="2916424"/>
              <a:ext cx="0" cy="165241"/>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2" name="Line 1058">
              <a:extLst>
                <a:ext uri="{FF2B5EF4-FFF2-40B4-BE49-F238E27FC236}">
                  <a16:creationId xmlns:a16="http://schemas.microsoft.com/office/drawing/2014/main" id="{374CE4E9-26C7-60E6-C7F2-AA1925854C9B}"/>
                </a:ext>
              </a:extLst>
            </p:cNvPr>
            <p:cNvSpPr>
              <a:spLocks noChangeShapeType="1"/>
            </p:cNvSpPr>
            <p:nvPr/>
          </p:nvSpPr>
          <p:spPr bwMode="auto">
            <a:xfrm>
              <a:off x="2403404" y="3170385"/>
              <a:ext cx="0" cy="381495"/>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3" name="Line 1060">
              <a:extLst>
                <a:ext uri="{FF2B5EF4-FFF2-40B4-BE49-F238E27FC236}">
                  <a16:creationId xmlns:a16="http://schemas.microsoft.com/office/drawing/2014/main" id="{6CD78822-2F00-AA76-109A-17AC6592DC14}"/>
                </a:ext>
              </a:extLst>
            </p:cNvPr>
            <p:cNvSpPr>
              <a:spLocks noChangeShapeType="1"/>
            </p:cNvSpPr>
            <p:nvPr/>
          </p:nvSpPr>
          <p:spPr bwMode="auto">
            <a:xfrm>
              <a:off x="2525955" y="3213635"/>
              <a:ext cx="0" cy="467997"/>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4" name="Line 1062">
              <a:extLst>
                <a:ext uri="{FF2B5EF4-FFF2-40B4-BE49-F238E27FC236}">
                  <a16:creationId xmlns:a16="http://schemas.microsoft.com/office/drawing/2014/main" id="{0C5FD84B-0868-6815-8AA7-212AB46409B6}"/>
                </a:ext>
              </a:extLst>
            </p:cNvPr>
            <p:cNvSpPr>
              <a:spLocks noChangeShapeType="1"/>
            </p:cNvSpPr>
            <p:nvPr/>
          </p:nvSpPr>
          <p:spPr bwMode="auto">
            <a:xfrm>
              <a:off x="2644764" y="3252451"/>
              <a:ext cx="0" cy="404783"/>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5" name="Line 1064">
              <a:extLst>
                <a:ext uri="{FF2B5EF4-FFF2-40B4-BE49-F238E27FC236}">
                  <a16:creationId xmlns:a16="http://schemas.microsoft.com/office/drawing/2014/main" id="{4351F7F3-11FF-0E68-6609-999A1FC00EF0}"/>
                </a:ext>
              </a:extLst>
            </p:cNvPr>
            <p:cNvSpPr>
              <a:spLocks noChangeShapeType="1"/>
            </p:cNvSpPr>
            <p:nvPr/>
          </p:nvSpPr>
          <p:spPr bwMode="auto">
            <a:xfrm>
              <a:off x="2769187" y="3300137"/>
              <a:ext cx="0" cy="180767"/>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76" name="Freeform 1067">
              <a:extLst>
                <a:ext uri="{FF2B5EF4-FFF2-40B4-BE49-F238E27FC236}">
                  <a16:creationId xmlns:a16="http://schemas.microsoft.com/office/drawing/2014/main" id="{6334F11C-46C6-BA2E-8F0B-2DB22C310BEF}"/>
                </a:ext>
              </a:extLst>
            </p:cNvPr>
            <p:cNvSpPr>
              <a:spLocks/>
            </p:cNvSpPr>
            <p:nvPr/>
          </p:nvSpPr>
          <p:spPr bwMode="auto">
            <a:xfrm>
              <a:off x="2846834" y="2907553"/>
              <a:ext cx="1189963" cy="1201043"/>
            </a:xfrm>
            <a:custGeom>
              <a:avLst/>
              <a:gdLst>
                <a:gd name="T0" fmla="*/ 0 w 1272"/>
                <a:gd name="T1" fmla="*/ 362 h 1083"/>
                <a:gd name="T2" fmla="*/ 18 w 1272"/>
                <a:gd name="T3" fmla="*/ 301 h 1083"/>
                <a:gd name="T4" fmla="*/ 36 w 1272"/>
                <a:gd name="T5" fmla="*/ 258 h 1083"/>
                <a:gd name="T6" fmla="*/ 50 w 1272"/>
                <a:gd name="T7" fmla="*/ 219 h 1083"/>
                <a:gd name="T8" fmla="*/ 68 w 1272"/>
                <a:gd name="T9" fmla="*/ 179 h 1083"/>
                <a:gd name="T10" fmla="*/ 90 w 1272"/>
                <a:gd name="T11" fmla="*/ 143 h 1083"/>
                <a:gd name="T12" fmla="*/ 108 w 1272"/>
                <a:gd name="T13" fmla="*/ 111 h 1083"/>
                <a:gd name="T14" fmla="*/ 134 w 1272"/>
                <a:gd name="T15" fmla="*/ 82 h 1083"/>
                <a:gd name="T16" fmla="*/ 156 w 1272"/>
                <a:gd name="T17" fmla="*/ 61 h 1083"/>
                <a:gd name="T18" fmla="*/ 177 w 1272"/>
                <a:gd name="T19" fmla="*/ 39 h 1083"/>
                <a:gd name="T20" fmla="*/ 203 w 1272"/>
                <a:gd name="T21" fmla="*/ 22 h 1083"/>
                <a:gd name="T22" fmla="*/ 225 w 1272"/>
                <a:gd name="T23" fmla="*/ 11 h 1083"/>
                <a:gd name="T24" fmla="*/ 247 w 1272"/>
                <a:gd name="T25" fmla="*/ 4 h 1083"/>
                <a:gd name="T26" fmla="*/ 272 w 1272"/>
                <a:gd name="T27" fmla="*/ 0 h 1083"/>
                <a:gd name="T28" fmla="*/ 297 w 1272"/>
                <a:gd name="T29" fmla="*/ 0 h 1083"/>
                <a:gd name="T30" fmla="*/ 319 w 1272"/>
                <a:gd name="T31" fmla="*/ 4 h 1083"/>
                <a:gd name="T32" fmla="*/ 345 w 1272"/>
                <a:gd name="T33" fmla="*/ 11 h 1083"/>
                <a:gd name="T34" fmla="*/ 366 w 1272"/>
                <a:gd name="T35" fmla="*/ 25 h 1083"/>
                <a:gd name="T36" fmla="*/ 392 w 1272"/>
                <a:gd name="T37" fmla="*/ 43 h 1083"/>
                <a:gd name="T38" fmla="*/ 414 w 1272"/>
                <a:gd name="T39" fmla="*/ 65 h 1083"/>
                <a:gd name="T40" fmla="*/ 435 w 1272"/>
                <a:gd name="T41" fmla="*/ 90 h 1083"/>
                <a:gd name="T42" fmla="*/ 457 w 1272"/>
                <a:gd name="T43" fmla="*/ 118 h 1083"/>
                <a:gd name="T44" fmla="*/ 479 w 1272"/>
                <a:gd name="T45" fmla="*/ 151 h 1083"/>
                <a:gd name="T46" fmla="*/ 497 w 1272"/>
                <a:gd name="T47" fmla="*/ 186 h 1083"/>
                <a:gd name="T48" fmla="*/ 708 w 1272"/>
                <a:gd name="T49" fmla="*/ 724 h 1083"/>
                <a:gd name="T50" fmla="*/ 723 w 1272"/>
                <a:gd name="T51" fmla="*/ 770 h 1083"/>
                <a:gd name="T52" fmla="*/ 737 w 1272"/>
                <a:gd name="T53" fmla="*/ 817 h 1083"/>
                <a:gd name="T54" fmla="*/ 755 w 1272"/>
                <a:gd name="T55" fmla="*/ 860 h 1083"/>
                <a:gd name="T56" fmla="*/ 773 w 1272"/>
                <a:gd name="T57" fmla="*/ 896 h 1083"/>
                <a:gd name="T58" fmla="*/ 795 w 1272"/>
                <a:gd name="T59" fmla="*/ 931 h 1083"/>
                <a:gd name="T60" fmla="*/ 813 w 1272"/>
                <a:gd name="T61" fmla="*/ 964 h 1083"/>
                <a:gd name="T62" fmla="*/ 835 w 1272"/>
                <a:gd name="T63" fmla="*/ 992 h 1083"/>
                <a:gd name="T64" fmla="*/ 857 w 1272"/>
                <a:gd name="T65" fmla="*/ 1017 h 1083"/>
                <a:gd name="T66" fmla="*/ 883 w 1272"/>
                <a:gd name="T67" fmla="*/ 1039 h 1083"/>
                <a:gd name="T68" fmla="*/ 904 w 1272"/>
                <a:gd name="T69" fmla="*/ 1057 h 1083"/>
                <a:gd name="T70" fmla="*/ 926 w 1272"/>
                <a:gd name="T71" fmla="*/ 1071 h 1083"/>
                <a:gd name="T72" fmla="*/ 952 w 1272"/>
                <a:gd name="T73" fmla="*/ 1078 h 1083"/>
                <a:gd name="T74" fmla="*/ 977 w 1272"/>
                <a:gd name="T75" fmla="*/ 1082 h 1083"/>
                <a:gd name="T76" fmla="*/ 999 w 1272"/>
                <a:gd name="T77" fmla="*/ 1082 h 1083"/>
                <a:gd name="T78" fmla="*/ 1024 w 1272"/>
                <a:gd name="T79" fmla="*/ 1078 h 1083"/>
                <a:gd name="T80" fmla="*/ 1046 w 1272"/>
                <a:gd name="T81" fmla="*/ 1071 h 1083"/>
                <a:gd name="T82" fmla="*/ 1071 w 1272"/>
                <a:gd name="T83" fmla="*/ 1060 h 1083"/>
                <a:gd name="T84" fmla="*/ 1093 w 1272"/>
                <a:gd name="T85" fmla="*/ 1042 h 1083"/>
                <a:gd name="T86" fmla="*/ 1119 w 1272"/>
                <a:gd name="T87" fmla="*/ 1021 h 1083"/>
                <a:gd name="T88" fmla="*/ 1141 w 1272"/>
                <a:gd name="T89" fmla="*/ 999 h 1083"/>
                <a:gd name="T90" fmla="*/ 1162 w 1272"/>
                <a:gd name="T91" fmla="*/ 971 h 1083"/>
                <a:gd name="T92" fmla="*/ 1184 w 1272"/>
                <a:gd name="T93" fmla="*/ 938 h 1083"/>
                <a:gd name="T94" fmla="*/ 1202 w 1272"/>
                <a:gd name="T95" fmla="*/ 903 h 1083"/>
                <a:gd name="T96" fmla="*/ 1220 w 1272"/>
                <a:gd name="T97" fmla="*/ 863 h 1083"/>
                <a:gd name="T98" fmla="*/ 1239 w 1272"/>
                <a:gd name="T99" fmla="*/ 824 h 1083"/>
                <a:gd name="T100" fmla="*/ 1253 w 1272"/>
                <a:gd name="T101" fmla="*/ 777 h 1083"/>
                <a:gd name="T102" fmla="*/ 1271 w 1272"/>
                <a:gd name="T103" fmla="*/ 731 h 1083"/>
                <a:gd name="T104" fmla="*/ 1271 w 1272"/>
                <a:gd name="T105" fmla="*/ 7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2" h="1083">
                  <a:moveTo>
                    <a:pt x="0" y="362"/>
                  </a:moveTo>
                  <a:lnTo>
                    <a:pt x="18" y="301"/>
                  </a:lnTo>
                  <a:lnTo>
                    <a:pt x="36" y="258"/>
                  </a:lnTo>
                  <a:lnTo>
                    <a:pt x="50" y="219"/>
                  </a:lnTo>
                  <a:lnTo>
                    <a:pt x="68" y="179"/>
                  </a:lnTo>
                  <a:lnTo>
                    <a:pt x="90" y="143"/>
                  </a:lnTo>
                  <a:lnTo>
                    <a:pt x="108" y="111"/>
                  </a:lnTo>
                  <a:lnTo>
                    <a:pt x="134" y="82"/>
                  </a:lnTo>
                  <a:lnTo>
                    <a:pt x="156" y="61"/>
                  </a:lnTo>
                  <a:lnTo>
                    <a:pt x="177" y="39"/>
                  </a:lnTo>
                  <a:lnTo>
                    <a:pt x="203" y="22"/>
                  </a:lnTo>
                  <a:lnTo>
                    <a:pt x="225" y="11"/>
                  </a:lnTo>
                  <a:lnTo>
                    <a:pt x="247" y="4"/>
                  </a:lnTo>
                  <a:lnTo>
                    <a:pt x="272" y="0"/>
                  </a:lnTo>
                  <a:lnTo>
                    <a:pt x="297" y="0"/>
                  </a:lnTo>
                  <a:lnTo>
                    <a:pt x="319" y="4"/>
                  </a:lnTo>
                  <a:lnTo>
                    <a:pt x="345" y="11"/>
                  </a:lnTo>
                  <a:lnTo>
                    <a:pt x="366" y="25"/>
                  </a:lnTo>
                  <a:lnTo>
                    <a:pt x="392" y="43"/>
                  </a:lnTo>
                  <a:lnTo>
                    <a:pt x="414" y="65"/>
                  </a:lnTo>
                  <a:lnTo>
                    <a:pt x="435" y="90"/>
                  </a:lnTo>
                  <a:lnTo>
                    <a:pt x="457" y="118"/>
                  </a:lnTo>
                  <a:lnTo>
                    <a:pt x="479" y="151"/>
                  </a:lnTo>
                  <a:lnTo>
                    <a:pt x="497" y="186"/>
                  </a:lnTo>
                  <a:lnTo>
                    <a:pt x="708" y="724"/>
                  </a:lnTo>
                  <a:lnTo>
                    <a:pt x="723" y="770"/>
                  </a:lnTo>
                  <a:lnTo>
                    <a:pt x="737" y="817"/>
                  </a:lnTo>
                  <a:lnTo>
                    <a:pt x="755" y="860"/>
                  </a:lnTo>
                  <a:lnTo>
                    <a:pt x="773" y="896"/>
                  </a:lnTo>
                  <a:lnTo>
                    <a:pt x="795" y="931"/>
                  </a:lnTo>
                  <a:lnTo>
                    <a:pt x="813" y="964"/>
                  </a:lnTo>
                  <a:lnTo>
                    <a:pt x="835" y="992"/>
                  </a:lnTo>
                  <a:lnTo>
                    <a:pt x="857" y="1017"/>
                  </a:lnTo>
                  <a:lnTo>
                    <a:pt x="883" y="1039"/>
                  </a:lnTo>
                  <a:lnTo>
                    <a:pt x="904" y="1057"/>
                  </a:lnTo>
                  <a:lnTo>
                    <a:pt x="926" y="1071"/>
                  </a:lnTo>
                  <a:lnTo>
                    <a:pt x="952" y="1078"/>
                  </a:lnTo>
                  <a:lnTo>
                    <a:pt x="977" y="1082"/>
                  </a:lnTo>
                  <a:lnTo>
                    <a:pt x="999" y="1082"/>
                  </a:lnTo>
                  <a:lnTo>
                    <a:pt x="1024" y="1078"/>
                  </a:lnTo>
                  <a:lnTo>
                    <a:pt x="1046" y="1071"/>
                  </a:lnTo>
                  <a:lnTo>
                    <a:pt x="1071" y="1060"/>
                  </a:lnTo>
                  <a:lnTo>
                    <a:pt x="1093" y="1042"/>
                  </a:lnTo>
                  <a:lnTo>
                    <a:pt x="1119" y="1021"/>
                  </a:lnTo>
                  <a:lnTo>
                    <a:pt x="1141" y="999"/>
                  </a:lnTo>
                  <a:lnTo>
                    <a:pt x="1162" y="971"/>
                  </a:lnTo>
                  <a:lnTo>
                    <a:pt x="1184" y="938"/>
                  </a:lnTo>
                  <a:lnTo>
                    <a:pt x="1202" y="903"/>
                  </a:lnTo>
                  <a:lnTo>
                    <a:pt x="1220" y="863"/>
                  </a:lnTo>
                  <a:lnTo>
                    <a:pt x="1239" y="824"/>
                  </a:lnTo>
                  <a:lnTo>
                    <a:pt x="1253" y="777"/>
                  </a:lnTo>
                  <a:lnTo>
                    <a:pt x="1271" y="731"/>
                  </a:lnTo>
                  <a:lnTo>
                    <a:pt x="1271" y="724"/>
                  </a:lnTo>
                </a:path>
              </a:pathLst>
            </a:custGeom>
            <a:noFill/>
            <a:ln w="38100" cap="rnd" cmpd="sng">
              <a:solidFill>
                <a:schemeClr val="tx1">
                  <a:lumMod val="95000"/>
                  <a:lumOff val="5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77" name="Freeform 1068">
              <a:extLst>
                <a:ext uri="{FF2B5EF4-FFF2-40B4-BE49-F238E27FC236}">
                  <a16:creationId xmlns:a16="http://schemas.microsoft.com/office/drawing/2014/main" id="{8E183C54-3ED1-E543-EA18-3797F94EF4D6}"/>
                </a:ext>
              </a:extLst>
            </p:cNvPr>
            <p:cNvSpPr>
              <a:spLocks/>
            </p:cNvSpPr>
            <p:nvPr/>
          </p:nvSpPr>
          <p:spPr bwMode="auto">
            <a:xfrm>
              <a:off x="2694347" y="3312337"/>
              <a:ext cx="1502422" cy="462451"/>
            </a:xfrm>
            <a:custGeom>
              <a:avLst/>
              <a:gdLst>
                <a:gd name="T0" fmla="*/ 126 w 1606"/>
                <a:gd name="T1" fmla="*/ 40 h 417"/>
                <a:gd name="T2" fmla="*/ 93 w 1606"/>
                <a:gd name="T3" fmla="*/ 79 h 417"/>
                <a:gd name="T4" fmla="*/ 68 w 1606"/>
                <a:gd name="T5" fmla="*/ 119 h 417"/>
                <a:gd name="T6" fmla="*/ 46 w 1606"/>
                <a:gd name="T7" fmla="*/ 154 h 417"/>
                <a:gd name="T8" fmla="*/ 28 w 1606"/>
                <a:gd name="T9" fmla="*/ 190 h 417"/>
                <a:gd name="T10" fmla="*/ 13 w 1606"/>
                <a:gd name="T11" fmla="*/ 222 h 417"/>
                <a:gd name="T12" fmla="*/ 6 w 1606"/>
                <a:gd name="T13" fmla="*/ 255 h 417"/>
                <a:gd name="T14" fmla="*/ 0 w 1606"/>
                <a:gd name="T15" fmla="*/ 283 h 417"/>
                <a:gd name="T16" fmla="*/ 0 w 1606"/>
                <a:gd name="T17" fmla="*/ 308 h 417"/>
                <a:gd name="T18" fmla="*/ 2 w 1606"/>
                <a:gd name="T19" fmla="*/ 334 h 417"/>
                <a:gd name="T20" fmla="*/ 10 w 1606"/>
                <a:gd name="T21" fmla="*/ 351 h 417"/>
                <a:gd name="T22" fmla="*/ 21 w 1606"/>
                <a:gd name="T23" fmla="*/ 369 h 417"/>
                <a:gd name="T24" fmla="*/ 35 w 1606"/>
                <a:gd name="T25" fmla="*/ 384 h 417"/>
                <a:gd name="T26" fmla="*/ 53 w 1606"/>
                <a:gd name="T27" fmla="*/ 398 h 417"/>
                <a:gd name="T28" fmla="*/ 79 w 1606"/>
                <a:gd name="T29" fmla="*/ 405 h 417"/>
                <a:gd name="T30" fmla="*/ 104 w 1606"/>
                <a:gd name="T31" fmla="*/ 412 h 417"/>
                <a:gd name="T32" fmla="*/ 137 w 1606"/>
                <a:gd name="T33" fmla="*/ 416 h 417"/>
                <a:gd name="T34" fmla="*/ 170 w 1606"/>
                <a:gd name="T35" fmla="*/ 416 h 417"/>
                <a:gd name="T36" fmla="*/ 206 w 1606"/>
                <a:gd name="T37" fmla="*/ 412 h 417"/>
                <a:gd name="T38" fmla="*/ 246 w 1606"/>
                <a:gd name="T39" fmla="*/ 409 h 417"/>
                <a:gd name="T40" fmla="*/ 290 w 1606"/>
                <a:gd name="T41" fmla="*/ 398 h 417"/>
                <a:gd name="T42" fmla="*/ 333 w 1606"/>
                <a:gd name="T43" fmla="*/ 391 h 417"/>
                <a:gd name="T44" fmla="*/ 380 w 1606"/>
                <a:gd name="T45" fmla="*/ 376 h 417"/>
                <a:gd name="T46" fmla="*/ 519 w 1606"/>
                <a:gd name="T47" fmla="*/ 323 h 417"/>
                <a:gd name="T48" fmla="*/ 682 w 1606"/>
                <a:gd name="T49" fmla="*/ 262 h 417"/>
                <a:gd name="T50" fmla="*/ 846 w 1606"/>
                <a:gd name="T51" fmla="*/ 201 h 417"/>
                <a:gd name="T52" fmla="*/ 1006 w 1606"/>
                <a:gd name="T53" fmla="*/ 137 h 417"/>
                <a:gd name="T54" fmla="*/ 1089 w 1606"/>
                <a:gd name="T55" fmla="*/ 104 h 417"/>
                <a:gd name="T56" fmla="*/ 1144 w 1606"/>
                <a:gd name="T57" fmla="*/ 83 h 417"/>
                <a:gd name="T58" fmla="*/ 1195 w 1606"/>
                <a:gd name="T59" fmla="*/ 61 h 417"/>
                <a:gd name="T60" fmla="*/ 1245 w 1606"/>
                <a:gd name="T61" fmla="*/ 43 h 417"/>
                <a:gd name="T62" fmla="*/ 1293 w 1606"/>
                <a:gd name="T63" fmla="*/ 29 h 417"/>
                <a:gd name="T64" fmla="*/ 1336 w 1606"/>
                <a:gd name="T65" fmla="*/ 18 h 417"/>
                <a:gd name="T66" fmla="*/ 1380 w 1606"/>
                <a:gd name="T67" fmla="*/ 11 h 417"/>
                <a:gd name="T68" fmla="*/ 1416 w 1606"/>
                <a:gd name="T69" fmla="*/ 4 h 417"/>
                <a:gd name="T70" fmla="*/ 1453 w 1606"/>
                <a:gd name="T71" fmla="*/ 0 h 417"/>
                <a:gd name="T72" fmla="*/ 1485 w 1606"/>
                <a:gd name="T73" fmla="*/ 0 h 417"/>
                <a:gd name="T74" fmla="*/ 1514 w 1606"/>
                <a:gd name="T75" fmla="*/ 4 h 417"/>
                <a:gd name="T76" fmla="*/ 1540 w 1606"/>
                <a:gd name="T77" fmla="*/ 8 h 417"/>
                <a:gd name="T78" fmla="*/ 1558 w 1606"/>
                <a:gd name="T79" fmla="*/ 18 h 417"/>
                <a:gd name="T80" fmla="*/ 1576 w 1606"/>
                <a:gd name="T81" fmla="*/ 29 h 417"/>
                <a:gd name="T82" fmla="*/ 1587 w 1606"/>
                <a:gd name="T83" fmla="*/ 43 h 417"/>
                <a:gd name="T84" fmla="*/ 1598 w 1606"/>
                <a:gd name="T85" fmla="*/ 58 h 417"/>
                <a:gd name="T86" fmla="*/ 1602 w 1606"/>
                <a:gd name="T87" fmla="*/ 79 h 417"/>
                <a:gd name="T88" fmla="*/ 1602 w 1606"/>
                <a:gd name="T89" fmla="*/ 97 h 417"/>
                <a:gd name="T90" fmla="*/ 1598 w 1606"/>
                <a:gd name="T91" fmla="*/ 122 h 417"/>
                <a:gd name="T92" fmla="*/ 1594 w 1606"/>
                <a:gd name="T93" fmla="*/ 147 h 417"/>
                <a:gd name="T94" fmla="*/ 1583 w 1606"/>
                <a:gd name="T95" fmla="*/ 172 h 417"/>
                <a:gd name="T96" fmla="*/ 1569 w 1606"/>
                <a:gd name="T97" fmla="*/ 205 h 417"/>
                <a:gd name="T98" fmla="*/ 1547 w 1606"/>
                <a:gd name="T99" fmla="*/ 233 h 417"/>
                <a:gd name="T100" fmla="*/ 1525 w 1606"/>
                <a:gd name="T101" fmla="*/ 265 h 417"/>
                <a:gd name="T102" fmla="*/ 1503 w 1606"/>
                <a:gd name="T103" fmla="*/ 301 h 417"/>
                <a:gd name="T104" fmla="*/ 1474 w 1606"/>
                <a:gd name="T105" fmla="*/ 334 h 417"/>
                <a:gd name="T106" fmla="*/ 1442 w 1606"/>
                <a:gd name="T107" fmla="*/ 37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6" h="417">
                  <a:moveTo>
                    <a:pt x="155" y="0"/>
                  </a:moveTo>
                  <a:lnTo>
                    <a:pt x="148" y="15"/>
                  </a:lnTo>
                  <a:lnTo>
                    <a:pt x="137" y="25"/>
                  </a:lnTo>
                  <a:lnTo>
                    <a:pt x="126" y="40"/>
                  </a:lnTo>
                  <a:lnTo>
                    <a:pt x="115" y="51"/>
                  </a:lnTo>
                  <a:lnTo>
                    <a:pt x="108" y="61"/>
                  </a:lnTo>
                  <a:lnTo>
                    <a:pt x="101" y="72"/>
                  </a:lnTo>
                  <a:lnTo>
                    <a:pt x="93" y="79"/>
                  </a:lnTo>
                  <a:lnTo>
                    <a:pt x="86" y="90"/>
                  </a:lnTo>
                  <a:lnTo>
                    <a:pt x="82" y="101"/>
                  </a:lnTo>
                  <a:lnTo>
                    <a:pt x="75" y="108"/>
                  </a:lnTo>
                  <a:lnTo>
                    <a:pt x="68" y="119"/>
                  </a:lnTo>
                  <a:lnTo>
                    <a:pt x="64" y="129"/>
                  </a:lnTo>
                  <a:lnTo>
                    <a:pt x="57" y="137"/>
                  </a:lnTo>
                  <a:lnTo>
                    <a:pt x="50" y="147"/>
                  </a:lnTo>
                  <a:lnTo>
                    <a:pt x="46" y="154"/>
                  </a:lnTo>
                  <a:lnTo>
                    <a:pt x="39" y="165"/>
                  </a:lnTo>
                  <a:lnTo>
                    <a:pt x="35" y="172"/>
                  </a:lnTo>
                  <a:lnTo>
                    <a:pt x="32" y="183"/>
                  </a:lnTo>
                  <a:lnTo>
                    <a:pt x="28" y="190"/>
                  </a:lnTo>
                  <a:lnTo>
                    <a:pt x="24" y="201"/>
                  </a:lnTo>
                  <a:lnTo>
                    <a:pt x="21" y="208"/>
                  </a:lnTo>
                  <a:lnTo>
                    <a:pt x="17" y="215"/>
                  </a:lnTo>
                  <a:lnTo>
                    <a:pt x="13" y="222"/>
                  </a:lnTo>
                  <a:lnTo>
                    <a:pt x="10" y="233"/>
                  </a:lnTo>
                  <a:lnTo>
                    <a:pt x="6" y="240"/>
                  </a:lnTo>
                  <a:lnTo>
                    <a:pt x="6" y="248"/>
                  </a:lnTo>
                  <a:lnTo>
                    <a:pt x="6" y="255"/>
                  </a:lnTo>
                  <a:lnTo>
                    <a:pt x="2" y="262"/>
                  </a:lnTo>
                  <a:lnTo>
                    <a:pt x="2" y="269"/>
                  </a:lnTo>
                  <a:lnTo>
                    <a:pt x="2" y="276"/>
                  </a:lnTo>
                  <a:lnTo>
                    <a:pt x="0" y="283"/>
                  </a:lnTo>
                  <a:lnTo>
                    <a:pt x="0" y="291"/>
                  </a:lnTo>
                  <a:lnTo>
                    <a:pt x="0" y="294"/>
                  </a:lnTo>
                  <a:lnTo>
                    <a:pt x="0" y="301"/>
                  </a:lnTo>
                  <a:lnTo>
                    <a:pt x="0" y="308"/>
                  </a:lnTo>
                  <a:lnTo>
                    <a:pt x="0" y="316"/>
                  </a:lnTo>
                  <a:lnTo>
                    <a:pt x="0" y="319"/>
                  </a:lnTo>
                  <a:lnTo>
                    <a:pt x="0" y="326"/>
                  </a:lnTo>
                  <a:lnTo>
                    <a:pt x="2" y="334"/>
                  </a:lnTo>
                  <a:lnTo>
                    <a:pt x="2" y="337"/>
                  </a:lnTo>
                  <a:lnTo>
                    <a:pt x="6" y="341"/>
                  </a:lnTo>
                  <a:lnTo>
                    <a:pt x="6" y="348"/>
                  </a:lnTo>
                  <a:lnTo>
                    <a:pt x="10" y="351"/>
                  </a:lnTo>
                  <a:lnTo>
                    <a:pt x="10" y="355"/>
                  </a:lnTo>
                  <a:lnTo>
                    <a:pt x="13" y="362"/>
                  </a:lnTo>
                  <a:lnTo>
                    <a:pt x="17" y="366"/>
                  </a:lnTo>
                  <a:lnTo>
                    <a:pt x="21" y="369"/>
                  </a:lnTo>
                  <a:lnTo>
                    <a:pt x="24" y="373"/>
                  </a:lnTo>
                  <a:lnTo>
                    <a:pt x="28" y="376"/>
                  </a:lnTo>
                  <a:lnTo>
                    <a:pt x="32" y="380"/>
                  </a:lnTo>
                  <a:lnTo>
                    <a:pt x="35" y="384"/>
                  </a:lnTo>
                  <a:lnTo>
                    <a:pt x="39" y="387"/>
                  </a:lnTo>
                  <a:lnTo>
                    <a:pt x="42" y="391"/>
                  </a:lnTo>
                  <a:lnTo>
                    <a:pt x="50" y="394"/>
                  </a:lnTo>
                  <a:lnTo>
                    <a:pt x="53" y="398"/>
                  </a:lnTo>
                  <a:lnTo>
                    <a:pt x="61" y="402"/>
                  </a:lnTo>
                  <a:lnTo>
                    <a:pt x="68" y="402"/>
                  </a:lnTo>
                  <a:lnTo>
                    <a:pt x="72" y="405"/>
                  </a:lnTo>
                  <a:lnTo>
                    <a:pt x="79" y="405"/>
                  </a:lnTo>
                  <a:lnTo>
                    <a:pt x="86" y="409"/>
                  </a:lnTo>
                  <a:lnTo>
                    <a:pt x="90" y="409"/>
                  </a:lnTo>
                  <a:lnTo>
                    <a:pt x="97" y="412"/>
                  </a:lnTo>
                  <a:lnTo>
                    <a:pt x="104" y="412"/>
                  </a:lnTo>
                  <a:lnTo>
                    <a:pt x="112" y="416"/>
                  </a:lnTo>
                  <a:lnTo>
                    <a:pt x="119" y="416"/>
                  </a:lnTo>
                  <a:lnTo>
                    <a:pt x="126" y="416"/>
                  </a:lnTo>
                  <a:lnTo>
                    <a:pt x="137" y="416"/>
                  </a:lnTo>
                  <a:lnTo>
                    <a:pt x="144" y="416"/>
                  </a:lnTo>
                  <a:lnTo>
                    <a:pt x="151" y="416"/>
                  </a:lnTo>
                  <a:lnTo>
                    <a:pt x="162" y="416"/>
                  </a:lnTo>
                  <a:lnTo>
                    <a:pt x="170" y="416"/>
                  </a:lnTo>
                  <a:lnTo>
                    <a:pt x="177" y="416"/>
                  </a:lnTo>
                  <a:lnTo>
                    <a:pt x="188" y="416"/>
                  </a:lnTo>
                  <a:lnTo>
                    <a:pt x="195" y="416"/>
                  </a:lnTo>
                  <a:lnTo>
                    <a:pt x="206" y="412"/>
                  </a:lnTo>
                  <a:lnTo>
                    <a:pt x="213" y="412"/>
                  </a:lnTo>
                  <a:lnTo>
                    <a:pt x="224" y="412"/>
                  </a:lnTo>
                  <a:lnTo>
                    <a:pt x="235" y="409"/>
                  </a:lnTo>
                  <a:lnTo>
                    <a:pt x="246" y="409"/>
                  </a:lnTo>
                  <a:lnTo>
                    <a:pt x="257" y="405"/>
                  </a:lnTo>
                  <a:lnTo>
                    <a:pt x="268" y="405"/>
                  </a:lnTo>
                  <a:lnTo>
                    <a:pt x="279" y="402"/>
                  </a:lnTo>
                  <a:lnTo>
                    <a:pt x="290" y="398"/>
                  </a:lnTo>
                  <a:lnTo>
                    <a:pt x="300" y="398"/>
                  </a:lnTo>
                  <a:lnTo>
                    <a:pt x="311" y="394"/>
                  </a:lnTo>
                  <a:lnTo>
                    <a:pt x="322" y="391"/>
                  </a:lnTo>
                  <a:lnTo>
                    <a:pt x="333" y="391"/>
                  </a:lnTo>
                  <a:lnTo>
                    <a:pt x="344" y="387"/>
                  </a:lnTo>
                  <a:lnTo>
                    <a:pt x="359" y="384"/>
                  </a:lnTo>
                  <a:lnTo>
                    <a:pt x="370" y="380"/>
                  </a:lnTo>
                  <a:lnTo>
                    <a:pt x="380" y="376"/>
                  </a:lnTo>
                  <a:lnTo>
                    <a:pt x="395" y="373"/>
                  </a:lnTo>
                  <a:lnTo>
                    <a:pt x="435" y="355"/>
                  </a:lnTo>
                  <a:lnTo>
                    <a:pt x="475" y="341"/>
                  </a:lnTo>
                  <a:lnTo>
                    <a:pt x="519" y="323"/>
                  </a:lnTo>
                  <a:lnTo>
                    <a:pt x="559" y="308"/>
                  </a:lnTo>
                  <a:lnTo>
                    <a:pt x="598" y="294"/>
                  </a:lnTo>
                  <a:lnTo>
                    <a:pt x="638" y="276"/>
                  </a:lnTo>
                  <a:lnTo>
                    <a:pt x="682" y="262"/>
                  </a:lnTo>
                  <a:lnTo>
                    <a:pt x="722" y="248"/>
                  </a:lnTo>
                  <a:lnTo>
                    <a:pt x="762" y="230"/>
                  </a:lnTo>
                  <a:lnTo>
                    <a:pt x="802" y="215"/>
                  </a:lnTo>
                  <a:lnTo>
                    <a:pt x="846" y="201"/>
                  </a:lnTo>
                  <a:lnTo>
                    <a:pt x="886" y="183"/>
                  </a:lnTo>
                  <a:lnTo>
                    <a:pt x="926" y="169"/>
                  </a:lnTo>
                  <a:lnTo>
                    <a:pt x="966" y="154"/>
                  </a:lnTo>
                  <a:lnTo>
                    <a:pt x="1006" y="137"/>
                  </a:lnTo>
                  <a:lnTo>
                    <a:pt x="1049" y="122"/>
                  </a:lnTo>
                  <a:lnTo>
                    <a:pt x="1060" y="115"/>
                  </a:lnTo>
                  <a:lnTo>
                    <a:pt x="1075" y="111"/>
                  </a:lnTo>
                  <a:lnTo>
                    <a:pt x="1089" y="104"/>
                  </a:lnTo>
                  <a:lnTo>
                    <a:pt x="1104" y="97"/>
                  </a:lnTo>
                  <a:lnTo>
                    <a:pt x="1115" y="94"/>
                  </a:lnTo>
                  <a:lnTo>
                    <a:pt x="1129" y="86"/>
                  </a:lnTo>
                  <a:lnTo>
                    <a:pt x="1144" y="83"/>
                  </a:lnTo>
                  <a:lnTo>
                    <a:pt x="1158" y="76"/>
                  </a:lnTo>
                  <a:lnTo>
                    <a:pt x="1169" y="72"/>
                  </a:lnTo>
                  <a:lnTo>
                    <a:pt x="1184" y="65"/>
                  </a:lnTo>
                  <a:lnTo>
                    <a:pt x="1195" y="61"/>
                  </a:lnTo>
                  <a:lnTo>
                    <a:pt x="1209" y="58"/>
                  </a:lnTo>
                  <a:lnTo>
                    <a:pt x="1220" y="54"/>
                  </a:lnTo>
                  <a:lnTo>
                    <a:pt x="1234" y="47"/>
                  </a:lnTo>
                  <a:lnTo>
                    <a:pt x="1245" y="43"/>
                  </a:lnTo>
                  <a:lnTo>
                    <a:pt x="1256" y="40"/>
                  </a:lnTo>
                  <a:lnTo>
                    <a:pt x="1271" y="36"/>
                  </a:lnTo>
                  <a:lnTo>
                    <a:pt x="1282" y="33"/>
                  </a:lnTo>
                  <a:lnTo>
                    <a:pt x="1293" y="29"/>
                  </a:lnTo>
                  <a:lnTo>
                    <a:pt x="1304" y="25"/>
                  </a:lnTo>
                  <a:lnTo>
                    <a:pt x="1314" y="25"/>
                  </a:lnTo>
                  <a:lnTo>
                    <a:pt x="1325" y="22"/>
                  </a:lnTo>
                  <a:lnTo>
                    <a:pt x="1336" y="18"/>
                  </a:lnTo>
                  <a:lnTo>
                    <a:pt x="1347" y="15"/>
                  </a:lnTo>
                  <a:lnTo>
                    <a:pt x="1358" y="15"/>
                  </a:lnTo>
                  <a:lnTo>
                    <a:pt x="1369" y="11"/>
                  </a:lnTo>
                  <a:lnTo>
                    <a:pt x="1380" y="11"/>
                  </a:lnTo>
                  <a:lnTo>
                    <a:pt x="1391" y="8"/>
                  </a:lnTo>
                  <a:lnTo>
                    <a:pt x="1398" y="8"/>
                  </a:lnTo>
                  <a:lnTo>
                    <a:pt x="1409" y="8"/>
                  </a:lnTo>
                  <a:lnTo>
                    <a:pt x="1416" y="4"/>
                  </a:lnTo>
                  <a:lnTo>
                    <a:pt x="1427" y="4"/>
                  </a:lnTo>
                  <a:lnTo>
                    <a:pt x="1434" y="4"/>
                  </a:lnTo>
                  <a:lnTo>
                    <a:pt x="1445" y="4"/>
                  </a:lnTo>
                  <a:lnTo>
                    <a:pt x="1453" y="0"/>
                  </a:lnTo>
                  <a:lnTo>
                    <a:pt x="1460" y="0"/>
                  </a:lnTo>
                  <a:lnTo>
                    <a:pt x="1471" y="0"/>
                  </a:lnTo>
                  <a:lnTo>
                    <a:pt x="1478" y="0"/>
                  </a:lnTo>
                  <a:lnTo>
                    <a:pt x="1485" y="0"/>
                  </a:lnTo>
                  <a:lnTo>
                    <a:pt x="1493" y="0"/>
                  </a:lnTo>
                  <a:lnTo>
                    <a:pt x="1500" y="4"/>
                  </a:lnTo>
                  <a:lnTo>
                    <a:pt x="1507" y="4"/>
                  </a:lnTo>
                  <a:lnTo>
                    <a:pt x="1514" y="4"/>
                  </a:lnTo>
                  <a:lnTo>
                    <a:pt x="1522" y="4"/>
                  </a:lnTo>
                  <a:lnTo>
                    <a:pt x="1525" y="8"/>
                  </a:lnTo>
                  <a:lnTo>
                    <a:pt x="1532" y="8"/>
                  </a:lnTo>
                  <a:lnTo>
                    <a:pt x="1540" y="8"/>
                  </a:lnTo>
                  <a:lnTo>
                    <a:pt x="1543" y="11"/>
                  </a:lnTo>
                  <a:lnTo>
                    <a:pt x="1551" y="15"/>
                  </a:lnTo>
                  <a:lnTo>
                    <a:pt x="1554" y="15"/>
                  </a:lnTo>
                  <a:lnTo>
                    <a:pt x="1558" y="18"/>
                  </a:lnTo>
                  <a:lnTo>
                    <a:pt x="1565" y="18"/>
                  </a:lnTo>
                  <a:lnTo>
                    <a:pt x="1569" y="22"/>
                  </a:lnTo>
                  <a:lnTo>
                    <a:pt x="1572" y="25"/>
                  </a:lnTo>
                  <a:lnTo>
                    <a:pt x="1576" y="29"/>
                  </a:lnTo>
                  <a:lnTo>
                    <a:pt x="1580" y="33"/>
                  </a:lnTo>
                  <a:lnTo>
                    <a:pt x="1583" y="36"/>
                  </a:lnTo>
                  <a:lnTo>
                    <a:pt x="1583" y="40"/>
                  </a:lnTo>
                  <a:lnTo>
                    <a:pt x="1587" y="43"/>
                  </a:lnTo>
                  <a:lnTo>
                    <a:pt x="1591" y="47"/>
                  </a:lnTo>
                  <a:lnTo>
                    <a:pt x="1594" y="51"/>
                  </a:lnTo>
                  <a:lnTo>
                    <a:pt x="1594" y="54"/>
                  </a:lnTo>
                  <a:lnTo>
                    <a:pt x="1598" y="58"/>
                  </a:lnTo>
                  <a:lnTo>
                    <a:pt x="1598" y="61"/>
                  </a:lnTo>
                  <a:lnTo>
                    <a:pt x="1602" y="68"/>
                  </a:lnTo>
                  <a:lnTo>
                    <a:pt x="1602" y="72"/>
                  </a:lnTo>
                  <a:lnTo>
                    <a:pt x="1602" y="79"/>
                  </a:lnTo>
                  <a:lnTo>
                    <a:pt x="1605" y="83"/>
                  </a:lnTo>
                  <a:lnTo>
                    <a:pt x="1602" y="86"/>
                  </a:lnTo>
                  <a:lnTo>
                    <a:pt x="1602" y="94"/>
                  </a:lnTo>
                  <a:lnTo>
                    <a:pt x="1602" y="97"/>
                  </a:lnTo>
                  <a:lnTo>
                    <a:pt x="1602" y="104"/>
                  </a:lnTo>
                  <a:lnTo>
                    <a:pt x="1602" y="111"/>
                  </a:lnTo>
                  <a:lnTo>
                    <a:pt x="1602" y="115"/>
                  </a:lnTo>
                  <a:lnTo>
                    <a:pt x="1598" y="122"/>
                  </a:lnTo>
                  <a:lnTo>
                    <a:pt x="1598" y="129"/>
                  </a:lnTo>
                  <a:lnTo>
                    <a:pt x="1598" y="133"/>
                  </a:lnTo>
                  <a:lnTo>
                    <a:pt x="1594" y="140"/>
                  </a:lnTo>
                  <a:lnTo>
                    <a:pt x="1594" y="147"/>
                  </a:lnTo>
                  <a:lnTo>
                    <a:pt x="1591" y="154"/>
                  </a:lnTo>
                  <a:lnTo>
                    <a:pt x="1587" y="162"/>
                  </a:lnTo>
                  <a:lnTo>
                    <a:pt x="1587" y="169"/>
                  </a:lnTo>
                  <a:lnTo>
                    <a:pt x="1583" y="172"/>
                  </a:lnTo>
                  <a:lnTo>
                    <a:pt x="1580" y="180"/>
                  </a:lnTo>
                  <a:lnTo>
                    <a:pt x="1576" y="187"/>
                  </a:lnTo>
                  <a:lnTo>
                    <a:pt x="1572" y="197"/>
                  </a:lnTo>
                  <a:lnTo>
                    <a:pt x="1569" y="205"/>
                  </a:lnTo>
                  <a:lnTo>
                    <a:pt x="1565" y="212"/>
                  </a:lnTo>
                  <a:lnTo>
                    <a:pt x="1558" y="219"/>
                  </a:lnTo>
                  <a:lnTo>
                    <a:pt x="1554" y="226"/>
                  </a:lnTo>
                  <a:lnTo>
                    <a:pt x="1547" y="233"/>
                  </a:lnTo>
                  <a:lnTo>
                    <a:pt x="1543" y="240"/>
                  </a:lnTo>
                  <a:lnTo>
                    <a:pt x="1540" y="251"/>
                  </a:lnTo>
                  <a:lnTo>
                    <a:pt x="1532" y="258"/>
                  </a:lnTo>
                  <a:lnTo>
                    <a:pt x="1525" y="265"/>
                  </a:lnTo>
                  <a:lnTo>
                    <a:pt x="1522" y="276"/>
                  </a:lnTo>
                  <a:lnTo>
                    <a:pt x="1514" y="283"/>
                  </a:lnTo>
                  <a:lnTo>
                    <a:pt x="1507" y="291"/>
                  </a:lnTo>
                  <a:lnTo>
                    <a:pt x="1503" y="301"/>
                  </a:lnTo>
                  <a:lnTo>
                    <a:pt x="1496" y="308"/>
                  </a:lnTo>
                  <a:lnTo>
                    <a:pt x="1489" y="316"/>
                  </a:lnTo>
                  <a:lnTo>
                    <a:pt x="1482" y="326"/>
                  </a:lnTo>
                  <a:lnTo>
                    <a:pt x="1474" y="334"/>
                  </a:lnTo>
                  <a:lnTo>
                    <a:pt x="1467" y="344"/>
                  </a:lnTo>
                  <a:lnTo>
                    <a:pt x="1456" y="351"/>
                  </a:lnTo>
                  <a:lnTo>
                    <a:pt x="1449" y="362"/>
                  </a:lnTo>
                  <a:lnTo>
                    <a:pt x="1442" y="373"/>
                  </a:lnTo>
                  <a:lnTo>
                    <a:pt x="1434" y="380"/>
                  </a:lnTo>
                  <a:lnTo>
                    <a:pt x="1431" y="384"/>
                  </a:lnTo>
                  <a:lnTo>
                    <a:pt x="1427" y="387"/>
                  </a:lnTo>
                </a:path>
              </a:pathLst>
            </a:custGeom>
            <a:noFill/>
            <a:ln w="38100" cap="rnd"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78" name="Freeform 1070">
              <a:extLst>
                <a:ext uri="{FF2B5EF4-FFF2-40B4-BE49-F238E27FC236}">
                  <a16:creationId xmlns:a16="http://schemas.microsoft.com/office/drawing/2014/main" id="{CC2A5E9E-FF1B-566A-4432-9C7A80EB9271}"/>
                </a:ext>
              </a:extLst>
            </p:cNvPr>
            <p:cNvSpPr>
              <a:spLocks/>
            </p:cNvSpPr>
            <p:nvPr/>
          </p:nvSpPr>
          <p:spPr bwMode="auto">
            <a:xfrm>
              <a:off x="2705573" y="3372222"/>
              <a:ext cx="283458" cy="199619"/>
            </a:xfrm>
            <a:custGeom>
              <a:avLst/>
              <a:gdLst>
                <a:gd name="T0" fmla="*/ 302 w 303"/>
                <a:gd name="T1" fmla="*/ 0 h 180"/>
                <a:gd name="T2" fmla="*/ 0 w 303"/>
                <a:gd name="T3" fmla="*/ 179 h 180"/>
              </a:gdLst>
              <a:ahLst/>
              <a:cxnLst>
                <a:cxn ang="0">
                  <a:pos x="T0" y="T1"/>
                </a:cxn>
                <a:cxn ang="0">
                  <a:pos x="T2" y="T3"/>
                </a:cxn>
              </a:cxnLst>
              <a:rect l="0" t="0" r="r" b="b"/>
              <a:pathLst>
                <a:path w="303" h="180">
                  <a:moveTo>
                    <a:pt x="302" y="0"/>
                  </a:moveTo>
                  <a:lnTo>
                    <a:pt x="0" y="17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79" name="Freeform 1072">
              <a:extLst>
                <a:ext uri="{FF2B5EF4-FFF2-40B4-BE49-F238E27FC236}">
                  <a16:creationId xmlns:a16="http://schemas.microsoft.com/office/drawing/2014/main" id="{43E4AEBC-7F2A-5EDA-5930-2A3E1A8951B0}"/>
                </a:ext>
              </a:extLst>
            </p:cNvPr>
            <p:cNvSpPr>
              <a:spLocks/>
            </p:cNvSpPr>
            <p:nvPr/>
          </p:nvSpPr>
          <p:spPr bwMode="auto">
            <a:xfrm>
              <a:off x="2705573" y="3415473"/>
              <a:ext cx="412557" cy="288339"/>
            </a:xfrm>
            <a:custGeom>
              <a:avLst/>
              <a:gdLst>
                <a:gd name="T0" fmla="*/ 440 w 441"/>
                <a:gd name="T1" fmla="*/ 0 h 260"/>
                <a:gd name="T2" fmla="*/ 0 w 441"/>
                <a:gd name="T3" fmla="*/ 259 h 260"/>
              </a:gdLst>
              <a:ahLst/>
              <a:cxnLst>
                <a:cxn ang="0">
                  <a:pos x="T0" y="T1"/>
                </a:cxn>
                <a:cxn ang="0">
                  <a:pos x="T2" y="T3"/>
                </a:cxn>
              </a:cxnLst>
              <a:rect l="0" t="0" r="r" b="b"/>
              <a:pathLst>
                <a:path w="441" h="260">
                  <a:moveTo>
                    <a:pt x="440" y="0"/>
                  </a:moveTo>
                  <a:lnTo>
                    <a:pt x="0" y="25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0" name="Freeform 1073">
              <a:extLst>
                <a:ext uri="{FF2B5EF4-FFF2-40B4-BE49-F238E27FC236}">
                  <a16:creationId xmlns:a16="http://schemas.microsoft.com/office/drawing/2014/main" id="{7853FE9F-1440-9027-3BC3-EBAB664FE5FB}"/>
                </a:ext>
              </a:extLst>
            </p:cNvPr>
            <p:cNvSpPr>
              <a:spLocks/>
            </p:cNvSpPr>
            <p:nvPr/>
          </p:nvSpPr>
          <p:spPr bwMode="auto">
            <a:xfrm>
              <a:off x="2811284" y="3465377"/>
              <a:ext cx="437817" cy="306083"/>
            </a:xfrm>
            <a:custGeom>
              <a:avLst/>
              <a:gdLst>
                <a:gd name="T0" fmla="*/ 467 w 468"/>
                <a:gd name="T1" fmla="*/ 0 h 276"/>
                <a:gd name="T2" fmla="*/ 0 w 468"/>
                <a:gd name="T3" fmla="*/ 275 h 276"/>
              </a:gdLst>
              <a:ahLst/>
              <a:cxnLst>
                <a:cxn ang="0">
                  <a:pos x="T0" y="T1"/>
                </a:cxn>
                <a:cxn ang="0">
                  <a:pos x="T2" y="T3"/>
                </a:cxn>
              </a:cxnLst>
              <a:rect l="0" t="0" r="r" b="b"/>
              <a:pathLst>
                <a:path w="468" h="276">
                  <a:moveTo>
                    <a:pt x="467" y="0"/>
                  </a:moveTo>
                  <a:lnTo>
                    <a:pt x="0" y="275"/>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1" name="Freeform 1075">
              <a:extLst>
                <a:ext uri="{FF2B5EF4-FFF2-40B4-BE49-F238E27FC236}">
                  <a16:creationId xmlns:a16="http://schemas.microsoft.com/office/drawing/2014/main" id="{78EF4E8B-D3C4-23CA-13B3-8A663B834026}"/>
                </a:ext>
              </a:extLst>
            </p:cNvPr>
            <p:cNvSpPr>
              <a:spLocks/>
            </p:cNvSpPr>
            <p:nvPr/>
          </p:nvSpPr>
          <p:spPr bwMode="auto">
            <a:xfrm>
              <a:off x="3098485" y="3508628"/>
              <a:ext cx="284394" cy="199619"/>
            </a:xfrm>
            <a:custGeom>
              <a:avLst/>
              <a:gdLst>
                <a:gd name="T0" fmla="*/ 303 w 304"/>
                <a:gd name="T1" fmla="*/ 0 h 180"/>
                <a:gd name="T2" fmla="*/ 0 w 304"/>
                <a:gd name="T3" fmla="*/ 179 h 180"/>
              </a:gdLst>
              <a:ahLst/>
              <a:cxnLst>
                <a:cxn ang="0">
                  <a:pos x="T0" y="T1"/>
                </a:cxn>
                <a:cxn ang="0">
                  <a:pos x="T2" y="T3"/>
                </a:cxn>
              </a:cxnLst>
              <a:rect l="0" t="0" r="r" b="b"/>
              <a:pathLst>
                <a:path w="304" h="180">
                  <a:moveTo>
                    <a:pt x="303" y="0"/>
                  </a:moveTo>
                  <a:lnTo>
                    <a:pt x="0" y="179"/>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2" name="Freeform 1079">
              <a:extLst>
                <a:ext uri="{FF2B5EF4-FFF2-40B4-BE49-F238E27FC236}">
                  <a16:creationId xmlns:a16="http://schemas.microsoft.com/office/drawing/2014/main" id="{557D253A-AC44-73A1-9E7D-C067566BA312}"/>
                </a:ext>
              </a:extLst>
            </p:cNvPr>
            <p:cNvSpPr>
              <a:spLocks/>
            </p:cNvSpPr>
            <p:nvPr/>
          </p:nvSpPr>
          <p:spPr bwMode="auto">
            <a:xfrm>
              <a:off x="3730887" y="3333407"/>
              <a:ext cx="426591" cy="299429"/>
            </a:xfrm>
            <a:custGeom>
              <a:avLst/>
              <a:gdLst>
                <a:gd name="T0" fmla="*/ 0 w 456"/>
                <a:gd name="T1" fmla="*/ 269 h 270"/>
                <a:gd name="T2" fmla="*/ 455 w 456"/>
                <a:gd name="T3" fmla="*/ 0 h 270"/>
              </a:gdLst>
              <a:ahLst/>
              <a:cxnLst>
                <a:cxn ang="0">
                  <a:pos x="T0" y="T1"/>
                </a:cxn>
                <a:cxn ang="0">
                  <a:pos x="T2" y="T3"/>
                </a:cxn>
              </a:cxnLst>
              <a:rect l="0" t="0" r="r" b="b"/>
              <a:pathLst>
                <a:path w="456" h="270">
                  <a:moveTo>
                    <a:pt x="0" y="269"/>
                  </a:moveTo>
                  <a:lnTo>
                    <a:pt x="455"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3" name="Freeform 1081">
              <a:extLst>
                <a:ext uri="{FF2B5EF4-FFF2-40B4-BE49-F238E27FC236}">
                  <a16:creationId xmlns:a16="http://schemas.microsoft.com/office/drawing/2014/main" id="{BBCF2935-E72A-62AB-1322-0F0E10AEA165}"/>
                </a:ext>
              </a:extLst>
            </p:cNvPr>
            <p:cNvSpPr>
              <a:spLocks/>
            </p:cNvSpPr>
            <p:nvPr/>
          </p:nvSpPr>
          <p:spPr bwMode="auto">
            <a:xfrm>
              <a:off x="3852503" y="3439871"/>
              <a:ext cx="340524" cy="235107"/>
            </a:xfrm>
            <a:custGeom>
              <a:avLst/>
              <a:gdLst>
                <a:gd name="T0" fmla="*/ 0 w 364"/>
                <a:gd name="T1" fmla="*/ 211 h 212"/>
                <a:gd name="T2" fmla="*/ 363 w 364"/>
                <a:gd name="T3" fmla="*/ 0 h 212"/>
              </a:gdLst>
              <a:ahLst/>
              <a:cxnLst>
                <a:cxn ang="0">
                  <a:pos x="T0" y="T1"/>
                </a:cxn>
                <a:cxn ang="0">
                  <a:pos x="T2" y="T3"/>
                </a:cxn>
              </a:cxnLst>
              <a:rect l="0" t="0" r="r" b="b"/>
              <a:pathLst>
                <a:path w="364" h="212">
                  <a:moveTo>
                    <a:pt x="0" y="211"/>
                  </a:moveTo>
                  <a:lnTo>
                    <a:pt x="363"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4" name="Freeform 1083">
              <a:extLst>
                <a:ext uri="{FF2B5EF4-FFF2-40B4-BE49-F238E27FC236}">
                  <a16:creationId xmlns:a16="http://schemas.microsoft.com/office/drawing/2014/main" id="{F8E1D0D7-5828-FBCD-A7A6-E238C7DD0191}"/>
                </a:ext>
              </a:extLst>
            </p:cNvPr>
            <p:cNvSpPr>
              <a:spLocks/>
            </p:cNvSpPr>
            <p:nvPr/>
          </p:nvSpPr>
          <p:spPr bwMode="auto">
            <a:xfrm>
              <a:off x="3974118" y="3620637"/>
              <a:ext cx="142197" cy="96482"/>
            </a:xfrm>
            <a:custGeom>
              <a:avLst/>
              <a:gdLst>
                <a:gd name="T0" fmla="*/ 0 w 152"/>
                <a:gd name="T1" fmla="*/ 86 h 87"/>
                <a:gd name="T2" fmla="*/ 151 w 152"/>
                <a:gd name="T3" fmla="*/ 0 h 87"/>
              </a:gdLst>
              <a:ahLst/>
              <a:cxnLst>
                <a:cxn ang="0">
                  <a:pos x="T0" y="T1"/>
                </a:cxn>
                <a:cxn ang="0">
                  <a:pos x="T2" y="T3"/>
                </a:cxn>
              </a:cxnLst>
              <a:rect l="0" t="0" r="r" b="b"/>
              <a:pathLst>
                <a:path w="152" h="87">
                  <a:moveTo>
                    <a:pt x="0" y="86"/>
                  </a:moveTo>
                  <a:lnTo>
                    <a:pt x="151"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5" name="Freeform 1084">
              <a:extLst>
                <a:ext uri="{FF2B5EF4-FFF2-40B4-BE49-F238E27FC236}">
                  <a16:creationId xmlns:a16="http://schemas.microsoft.com/office/drawing/2014/main" id="{999F3BCB-E024-BC75-6A66-53C47F6B87E4}"/>
                </a:ext>
              </a:extLst>
            </p:cNvPr>
            <p:cNvSpPr>
              <a:spLocks/>
            </p:cNvSpPr>
            <p:nvPr/>
          </p:nvSpPr>
          <p:spPr bwMode="auto">
            <a:xfrm>
              <a:off x="3608336" y="3326753"/>
              <a:ext cx="376073" cy="256178"/>
            </a:xfrm>
            <a:custGeom>
              <a:avLst/>
              <a:gdLst>
                <a:gd name="T0" fmla="*/ 0 w 402"/>
                <a:gd name="T1" fmla="*/ 230 h 231"/>
                <a:gd name="T2" fmla="*/ 401 w 402"/>
                <a:gd name="T3" fmla="*/ 0 h 231"/>
              </a:gdLst>
              <a:ahLst/>
              <a:cxnLst>
                <a:cxn ang="0">
                  <a:pos x="T0" y="T1"/>
                </a:cxn>
                <a:cxn ang="0">
                  <a:pos x="T2" y="T3"/>
                </a:cxn>
              </a:cxnLst>
              <a:rect l="0" t="0" r="r" b="b"/>
              <a:pathLst>
                <a:path w="402" h="231">
                  <a:moveTo>
                    <a:pt x="0" y="230"/>
                  </a:moveTo>
                  <a:lnTo>
                    <a:pt x="401" y="0"/>
                  </a:lnTo>
                </a:path>
              </a:pathLst>
            </a:custGeom>
            <a:noFill/>
            <a:ln w="12700" cap="rnd" cmpd="sng">
              <a:solidFill>
                <a:schemeClr val="bg1">
                  <a:lumMod val="50000"/>
                </a:schemeClr>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latinLnBrk="0"/>
              <a:endParaRPr lang="de-DE" sz="1600" dirty="0">
                <a:latin typeface="EasyReadingPRO" panose="02000506040000020003" pitchFamily="2" charset="0"/>
              </a:endParaRPr>
            </a:p>
          </p:txBody>
        </p:sp>
        <p:sp>
          <p:nvSpPr>
            <p:cNvPr id="86" name="Line 1086">
              <a:extLst>
                <a:ext uri="{FF2B5EF4-FFF2-40B4-BE49-F238E27FC236}">
                  <a16:creationId xmlns:a16="http://schemas.microsoft.com/office/drawing/2014/main" id="{E871A0E0-C4F9-149D-4BA5-0355795AFFA3}"/>
                </a:ext>
              </a:extLst>
            </p:cNvPr>
            <p:cNvSpPr>
              <a:spLocks noChangeShapeType="1"/>
            </p:cNvSpPr>
            <p:nvPr/>
          </p:nvSpPr>
          <p:spPr bwMode="auto">
            <a:xfrm flipV="1">
              <a:off x="2987160" y="2992946"/>
              <a:ext cx="0" cy="373731"/>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87" name="Line 1088">
              <a:extLst>
                <a:ext uri="{FF2B5EF4-FFF2-40B4-BE49-F238E27FC236}">
                  <a16:creationId xmlns:a16="http://schemas.microsoft.com/office/drawing/2014/main" id="{755C0750-B234-DBB1-525F-3EDD9D363128}"/>
                </a:ext>
              </a:extLst>
            </p:cNvPr>
            <p:cNvSpPr>
              <a:spLocks noChangeShapeType="1"/>
            </p:cNvSpPr>
            <p:nvPr/>
          </p:nvSpPr>
          <p:spPr bwMode="auto">
            <a:xfrm flipV="1">
              <a:off x="3115324" y="2909770"/>
              <a:ext cx="0" cy="503484"/>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88" name="Line 1090">
              <a:extLst>
                <a:ext uri="{FF2B5EF4-FFF2-40B4-BE49-F238E27FC236}">
                  <a16:creationId xmlns:a16="http://schemas.microsoft.com/office/drawing/2014/main" id="{6368E142-540C-6012-B578-A86F9DE35952}"/>
                </a:ext>
              </a:extLst>
            </p:cNvPr>
            <p:cNvSpPr>
              <a:spLocks noChangeShapeType="1"/>
            </p:cNvSpPr>
            <p:nvPr/>
          </p:nvSpPr>
          <p:spPr bwMode="auto">
            <a:xfrm flipV="1">
              <a:off x="3249101" y="3014017"/>
              <a:ext cx="0" cy="445816"/>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89" name="Line 1092">
              <a:extLst>
                <a:ext uri="{FF2B5EF4-FFF2-40B4-BE49-F238E27FC236}">
                  <a16:creationId xmlns:a16="http://schemas.microsoft.com/office/drawing/2014/main" id="{805B32DA-46B6-8AB3-2A07-42D7E4BBE557}"/>
                </a:ext>
              </a:extLst>
            </p:cNvPr>
            <p:cNvSpPr>
              <a:spLocks noChangeShapeType="1"/>
            </p:cNvSpPr>
            <p:nvPr/>
          </p:nvSpPr>
          <p:spPr bwMode="auto">
            <a:xfrm flipV="1">
              <a:off x="3379137" y="3331189"/>
              <a:ext cx="0" cy="165241"/>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0" name="Line 1094">
              <a:extLst>
                <a:ext uri="{FF2B5EF4-FFF2-40B4-BE49-F238E27FC236}">
                  <a16:creationId xmlns:a16="http://schemas.microsoft.com/office/drawing/2014/main" id="{CD8497C9-F019-0EC7-2F5B-737B8A6527FD}"/>
                </a:ext>
              </a:extLst>
            </p:cNvPr>
            <p:cNvSpPr>
              <a:spLocks noChangeShapeType="1"/>
            </p:cNvSpPr>
            <p:nvPr/>
          </p:nvSpPr>
          <p:spPr bwMode="auto">
            <a:xfrm>
              <a:off x="3608336" y="3585149"/>
              <a:ext cx="0" cy="381495"/>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1" name="Line 1096">
              <a:extLst>
                <a:ext uri="{FF2B5EF4-FFF2-40B4-BE49-F238E27FC236}">
                  <a16:creationId xmlns:a16="http://schemas.microsoft.com/office/drawing/2014/main" id="{45F46BD8-76AE-D5FA-DE4C-989FB623701D}"/>
                </a:ext>
              </a:extLst>
            </p:cNvPr>
            <p:cNvSpPr>
              <a:spLocks noChangeShapeType="1"/>
            </p:cNvSpPr>
            <p:nvPr/>
          </p:nvSpPr>
          <p:spPr bwMode="auto">
            <a:xfrm>
              <a:off x="3730887" y="3628400"/>
              <a:ext cx="0" cy="467997"/>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2" name="Line 1098">
              <a:extLst>
                <a:ext uri="{FF2B5EF4-FFF2-40B4-BE49-F238E27FC236}">
                  <a16:creationId xmlns:a16="http://schemas.microsoft.com/office/drawing/2014/main" id="{31592042-D7D8-F6D2-566E-0E5C551C71CC}"/>
                </a:ext>
              </a:extLst>
            </p:cNvPr>
            <p:cNvSpPr>
              <a:spLocks noChangeShapeType="1"/>
            </p:cNvSpPr>
            <p:nvPr/>
          </p:nvSpPr>
          <p:spPr bwMode="auto">
            <a:xfrm>
              <a:off x="3850632" y="3667216"/>
              <a:ext cx="0" cy="404783"/>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3" name="Line 1100">
              <a:extLst>
                <a:ext uri="{FF2B5EF4-FFF2-40B4-BE49-F238E27FC236}">
                  <a16:creationId xmlns:a16="http://schemas.microsoft.com/office/drawing/2014/main" id="{720B9F29-E264-65CB-FFE6-AB4B803A4A00}"/>
                </a:ext>
              </a:extLst>
            </p:cNvPr>
            <p:cNvSpPr>
              <a:spLocks noChangeShapeType="1"/>
            </p:cNvSpPr>
            <p:nvPr/>
          </p:nvSpPr>
          <p:spPr bwMode="auto">
            <a:xfrm>
              <a:off x="3974118" y="3714902"/>
              <a:ext cx="0" cy="180767"/>
            </a:xfrm>
            <a:prstGeom prst="line">
              <a:avLst/>
            </a:prstGeom>
            <a:noFill/>
            <a:ln w="12700">
              <a:solidFill>
                <a:schemeClr val="tx1">
                  <a:lumMod val="95000"/>
                  <a:lumOff val="5000"/>
                </a:schemeClr>
              </a:solidFill>
              <a:prstDash val="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4" name="Line 1121">
              <a:extLst>
                <a:ext uri="{FF2B5EF4-FFF2-40B4-BE49-F238E27FC236}">
                  <a16:creationId xmlns:a16="http://schemas.microsoft.com/office/drawing/2014/main" id="{C208FDA1-D853-7146-F597-92975A8F4436}"/>
                </a:ext>
              </a:extLst>
            </p:cNvPr>
            <p:cNvSpPr>
              <a:spLocks noChangeShapeType="1"/>
            </p:cNvSpPr>
            <p:nvPr/>
          </p:nvSpPr>
          <p:spPr bwMode="auto">
            <a:xfrm>
              <a:off x="1620816" y="2277857"/>
              <a:ext cx="0" cy="605512"/>
            </a:xfrm>
            <a:prstGeom prst="line">
              <a:avLst/>
            </a:prstGeom>
            <a:noFill/>
            <a:ln w="38100">
              <a:solidFill>
                <a:schemeClr val="tx1">
                  <a:lumMod val="95000"/>
                  <a:lumOff val="5000"/>
                </a:schemeClr>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latinLnBrk="0"/>
              <a:endParaRPr lang="de-DE" sz="1600" dirty="0">
                <a:latin typeface="EasyReadingPRO" panose="02000506040000020003" pitchFamily="2" charset="0"/>
              </a:endParaRPr>
            </a:p>
          </p:txBody>
        </p:sp>
        <p:sp>
          <p:nvSpPr>
            <p:cNvPr id="95" name="Rectangle 1135">
              <a:extLst>
                <a:ext uri="{FF2B5EF4-FFF2-40B4-BE49-F238E27FC236}">
                  <a16:creationId xmlns:a16="http://schemas.microsoft.com/office/drawing/2014/main" id="{91C9AFBE-327B-E920-B3A9-64504A5D83D1}"/>
                </a:ext>
              </a:extLst>
            </p:cNvPr>
            <p:cNvSpPr>
              <a:spLocks noChangeArrowheads="1"/>
            </p:cNvSpPr>
            <p:nvPr/>
          </p:nvSpPr>
          <p:spPr bwMode="auto">
            <a:xfrm>
              <a:off x="1226376" y="2144821"/>
              <a:ext cx="388264" cy="57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020" tIns="42510" rIns="85020" bIns="42510">
              <a:spAutoFit/>
            </a:bodyPr>
            <a:lstStyle/>
            <a:p>
              <a:pPr eaLnBrk="0" latinLnBrk="0" hangingPunct="0"/>
              <a:r>
                <a:rPr lang="en-US" altLang="de-DE" sz="1600" dirty="0">
                  <a:solidFill>
                    <a:schemeClr val="tx1">
                      <a:lumMod val="95000"/>
                      <a:lumOff val="5000"/>
                    </a:schemeClr>
                  </a:solidFill>
                  <a:latin typeface="EasyReadingPRO" panose="02000506040000020003" pitchFamily="2" charset="0"/>
                </a:rPr>
                <a:t>(E)</a:t>
              </a:r>
            </a:p>
          </p:txBody>
        </p:sp>
        <p:sp>
          <p:nvSpPr>
            <p:cNvPr id="96" name="Rectangle 1136">
              <a:extLst>
                <a:ext uri="{FF2B5EF4-FFF2-40B4-BE49-F238E27FC236}">
                  <a16:creationId xmlns:a16="http://schemas.microsoft.com/office/drawing/2014/main" id="{7928D0A9-C29E-EE34-C3D8-BF1E3D37DE43}"/>
                </a:ext>
              </a:extLst>
            </p:cNvPr>
            <p:cNvSpPr>
              <a:spLocks noChangeArrowheads="1"/>
            </p:cNvSpPr>
            <p:nvPr/>
          </p:nvSpPr>
          <p:spPr bwMode="auto">
            <a:xfrm>
              <a:off x="735443" y="2921501"/>
              <a:ext cx="527567" cy="33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020" tIns="42510" rIns="85020" bIns="42510">
              <a:spAutoFit/>
            </a:bodyPr>
            <a:lstStyle/>
            <a:p>
              <a:pPr eaLnBrk="0" latinLnBrk="0" hangingPunct="0"/>
              <a:r>
                <a:rPr lang="en-US" altLang="de-DE" sz="1600" dirty="0">
                  <a:solidFill>
                    <a:schemeClr val="bg1">
                      <a:lumMod val="50000"/>
                    </a:schemeClr>
                  </a:solidFill>
                  <a:latin typeface="EasyReadingPRO" panose="02000506040000020003" pitchFamily="2" charset="0"/>
                </a:rPr>
                <a:t>(M)</a:t>
              </a:r>
            </a:p>
          </p:txBody>
        </p:sp>
      </p:grpSp>
      <p:sp>
        <p:nvSpPr>
          <p:cNvPr id="97" name="Rectangle 52">
            <a:extLst>
              <a:ext uri="{FF2B5EF4-FFF2-40B4-BE49-F238E27FC236}">
                <a16:creationId xmlns:a16="http://schemas.microsoft.com/office/drawing/2014/main" id="{C091E9A4-E558-8C33-804D-3AFD48CAD49D}"/>
              </a:ext>
            </a:extLst>
          </p:cNvPr>
          <p:cNvSpPr/>
          <p:nvPr/>
        </p:nvSpPr>
        <p:spPr>
          <a:xfrm>
            <a:off x="5485955" y="5523512"/>
            <a:ext cx="5467138" cy="338554"/>
          </a:xfrm>
          <a:prstGeom prst="rect">
            <a:avLst/>
          </a:prstGeom>
        </p:spPr>
        <p:txBody>
          <a:bodyPr wrap="none">
            <a:spAutoFit/>
          </a:bodyPr>
          <a:lstStyle/>
          <a:p>
            <a:pPr eaLnBrk="0" latinLnBrk="0"/>
            <a:r>
              <a:rPr lang="en-US" sz="1600" dirty="0">
                <a:solidFill>
                  <a:schemeClr val="accent1"/>
                </a:solidFill>
                <a:latin typeface="EasyReadingPRO" panose="02000506040000020003" pitchFamily="2" charset="0"/>
                <a:ea typeface="MS Mincho" panose="02020609040205080304" pitchFamily="49" charset="-128"/>
                <a:cs typeface="Times New Roman" panose="02020603050405020304" pitchFamily="18" charset="0"/>
              </a:rPr>
              <a:t>adapted from Jensen 2007 and </a:t>
            </a:r>
            <a:r>
              <a:rPr lang="en-US" sz="1600" dirty="0" err="1">
                <a:solidFill>
                  <a:schemeClr val="accent1"/>
                </a:solidFill>
                <a:latin typeface="EasyReadingPRO" panose="02000506040000020003" pitchFamily="2" charset="0"/>
                <a:ea typeface="MS Mincho" panose="02020609040205080304" pitchFamily="49" charset="-128"/>
                <a:cs typeface="Times New Roman" panose="02020603050405020304" pitchFamily="18" charset="0"/>
              </a:rPr>
              <a:t>Lillesand</a:t>
            </a:r>
            <a:r>
              <a:rPr lang="en-US" sz="1600" dirty="0">
                <a:solidFill>
                  <a:schemeClr val="accent1"/>
                </a:solidFill>
                <a:latin typeface="EasyReadingPRO" panose="02000506040000020003" pitchFamily="2" charset="0"/>
                <a:ea typeface="MS Mincho" panose="02020609040205080304" pitchFamily="49" charset="-128"/>
                <a:cs typeface="Times New Roman" panose="02020603050405020304" pitchFamily="18" charset="0"/>
              </a:rPr>
              <a:t> et al. 2008 </a:t>
            </a:r>
            <a:endParaRPr lang="de-DE" sz="1600" dirty="0">
              <a:solidFill>
                <a:schemeClr val="accent1"/>
              </a:solidFill>
              <a:latin typeface="EasyReadingPRO" panose="02000506040000020003" pitchFamily="2" charset="0"/>
            </a:endParaRPr>
          </a:p>
        </p:txBody>
      </p:sp>
    </p:spTree>
    <p:extLst>
      <p:ext uri="{BB962C8B-B14F-4D97-AF65-F5344CB8AC3E}">
        <p14:creationId xmlns:p14="http://schemas.microsoft.com/office/powerpoint/2010/main" val="3930833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9AAD7-8BF4-7D67-9DD6-5585A1AC7EA3}"/>
              </a:ext>
            </a:extLst>
          </p:cNvPr>
          <p:cNvSpPr txBox="1">
            <a:spLocks/>
          </p:cNvSpPr>
          <p:nvPr/>
        </p:nvSpPr>
        <p:spPr bwMode="auto">
          <a:xfrm>
            <a:off x="1502516" y="0"/>
            <a:ext cx="748883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GB" dirty="0"/>
              <a:t> Promising ESA next-generation sensors</a:t>
            </a:r>
            <a:endParaRPr lang="en-US" dirty="0"/>
          </a:p>
        </p:txBody>
      </p:sp>
      <p:pic>
        <p:nvPicPr>
          <p:cNvPr id="3" name="Immagine 2">
            <a:extLst>
              <a:ext uri="{FF2B5EF4-FFF2-40B4-BE49-F238E27FC236}">
                <a16:creationId xmlns:a16="http://schemas.microsoft.com/office/drawing/2014/main" id="{EC03E937-1E44-D583-15E5-7AA5F9457A03}"/>
              </a:ext>
            </a:extLst>
          </p:cNvPr>
          <p:cNvPicPr>
            <a:picLocks noChangeAspect="1"/>
          </p:cNvPicPr>
          <p:nvPr/>
        </p:nvPicPr>
        <p:blipFill>
          <a:blip r:embed="rId2"/>
          <a:stretch>
            <a:fillRect/>
          </a:stretch>
        </p:blipFill>
        <p:spPr>
          <a:xfrm>
            <a:off x="1286690" y="850208"/>
            <a:ext cx="9831075" cy="5858244"/>
          </a:xfrm>
          <a:prstGeom prst="rect">
            <a:avLst/>
          </a:prstGeom>
        </p:spPr>
      </p:pic>
    </p:spTree>
    <p:extLst>
      <p:ext uri="{BB962C8B-B14F-4D97-AF65-F5344CB8AC3E}">
        <p14:creationId xmlns:p14="http://schemas.microsoft.com/office/powerpoint/2010/main" val="17545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A4DD9-14C7-D074-2462-394676772EE3}"/>
              </a:ext>
            </a:extLst>
          </p:cNvPr>
          <p:cNvSpPr txBox="1">
            <a:spLocks/>
          </p:cNvSpPr>
          <p:nvPr/>
        </p:nvSpPr>
        <p:spPr>
          <a:xfrm>
            <a:off x="1619672" y="190132"/>
            <a:ext cx="7128792" cy="43749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Interaction </a:t>
            </a:r>
            <a:r>
              <a:rPr lang="de-DE" dirty="0" err="1"/>
              <a:t>radiation</a:t>
            </a:r>
            <a:r>
              <a:rPr lang="de-DE" dirty="0"/>
              <a:t> – </a:t>
            </a:r>
            <a:r>
              <a:rPr lang="de-DE" dirty="0" err="1"/>
              <a:t>target</a:t>
            </a:r>
            <a:endParaRPr lang="de-DE" dirty="0"/>
          </a:p>
        </p:txBody>
      </p:sp>
      <p:pic>
        <p:nvPicPr>
          <p:cNvPr id="3" name="Immagine 2">
            <a:extLst>
              <a:ext uri="{FF2B5EF4-FFF2-40B4-BE49-F238E27FC236}">
                <a16:creationId xmlns:a16="http://schemas.microsoft.com/office/drawing/2014/main" id="{21AF2B11-E0E3-42D0-B1D7-6A0AA4C1BE9D}"/>
              </a:ext>
            </a:extLst>
          </p:cNvPr>
          <p:cNvPicPr>
            <a:picLocks noChangeAspect="1"/>
          </p:cNvPicPr>
          <p:nvPr/>
        </p:nvPicPr>
        <p:blipFill>
          <a:blip r:embed="rId3"/>
          <a:stretch>
            <a:fillRect/>
          </a:stretch>
        </p:blipFill>
        <p:spPr>
          <a:xfrm>
            <a:off x="1511064" y="926993"/>
            <a:ext cx="8725755" cy="5710694"/>
          </a:xfrm>
          <a:prstGeom prst="rect">
            <a:avLst/>
          </a:prstGeom>
        </p:spPr>
      </p:pic>
    </p:spTree>
    <p:extLst>
      <p:ext uri="{BB962C8B-B14F-4D97-AF65-F5344CB8AC3E}">
        <p14:creationId xmlns:p14="http://schemas.microsoft.com/office/powerpoint/2010/main" val="3812911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87B36-5AF4-D39D-6E28-C9D87F2C1AA3}"/>
              </a:ext>
            </a:extLst>
          </p:cNvPr>
          <p:cNvSpPr txBox="1">
            <a:spLocks/>
          </p:cNvSpPr>
          <p:nvPr/>
        </p:nvSpPr>
        <p:spPr>
          <a:xfrm>
            <a:off x="1619672" y="190132"/>
            <a:ext cx="7128792" cy="43749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Interaction </a:t>
            </a:r>
            <a:r>
              <a:rPr lang="de-DE" dirty="0" err="1"/>
              <a:t>radiation</a:t>
            </a:r>
            <a:r>
              <a:rPr lang="de-DE" dirty="0"/>
              <a:t> – </a:t>
            </a:r>
            <a:r>
              <a:rPr lang="de-DE" dirty="0" err="1"/>
              <a:t>target</a:t>
            </a:r>
            <a:r>
              <a:rPr lang="de-DE" dirty="0"/>
              <a:t> (II)</a:t>
            </a:r>
          </a:p>
        </p:txBody>
      </p:sp>
      <p:pic>
        <p:nvPicPr>
          <p:cNvPr id="3" name="Immagine 2">
            <a:extLst>
              <a:ext uri="{FF2B5EF4-FFF2-40B4-BE49-F238E27FC236}">
                <a16:creationId xmlns:a16="http://schemas.microsoft.com/office/drawing/2014/main" id="{2B9D0592-456C-AC7C-05EA-653A914A15A9}"/>
              </a:ext>
            </a:extLst>
          </p:cNvPr>
          <p:cNvPicPr>
            <a:picLocks noChangeAspect="1"/>
          </p:cNvPicPr>
          <p:nvPr/>
        </p:nvPicPr>
        <p:blipFill>
          <a:blip r:embed="rId3"/>
          <a:stretch>
            <a:fillRect/>
          </a:stretch>
        </p:blipFill>
        <p:spPr>
          <a:xfrm>
            <a:off x="1268168" y="1051817"/>
            <a:ext cx="9815215" cy="5806183"/>
          </a:xfrm>
          <a:prstGeom prst="rect">
            <a:avLst/>
          </a:prstGeom>
        </p:spPr>
      </p:pic>
    </p:spTree>
    <p:extLst>
      <p:ext uri="{BB962C8B-B14F-4D97-AF65-F5344CB8AC3E}">
        <p14:creationId xmlns:p14="http://schemas.microsoft.com/office/powerpoint/2010/main" val="1284550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4268-106D-7B22-65E5-3C7DA609124F}"/>
              </a:ext>
            </a:extLst>
          </p:cNvPr>
          <p:cNvSpPr txBox="1">
            <a:spLocks/>
          </p:cNvSpPr>
          <p:nvPr/>
        </p:nvSpPr>
        <p:spPr>
          <a:xfrm>
            <a:off x="1474706" y="190131"/>
            <a:ext cx="7959226" cy="456639"/>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US" altLang="de-DE" sz="2800" dirty="0"/>
              <a:t>Spectral absorptions (I) </a:t>
            </a:r>
            <a:r>
              <a:rPr lang="de-DE" altLang="de-DE" sz="2800" dirty="0"/>
              <a:t>e</a:t>
            </a:r>
            <a:r>
              <a:rPr lang="de-DE" sz="2800" dirty="0"/>
              <a:t>lectronic </a:t>
            </a:r>
            <a:r>
              <a:rPr lang="de-DE" sz="2800" dirty="0" err="1"/>
              <a:t>processes</a:t>
            </a:r>
            <a:endParaRPr lang="de-DE" sz="2800" dirty="0"/>
          </a:p>
        </p:txBody>
      </p:sp>
      <p:pic>
        <p:nvPicPr>
          <p:cNvPr id="3" name="Immagine 2">
            <a:extLst>
              <a:ext uri="{FF2B5EF4-FFF2-40B4-BE49-F238E27FC236}">
                <a16:creationId xmlns:a16="http://schemas.microsoft.com/office/drawing/2014/main" id="{C212259D-CD70-51A5-25BD-D22686FFE262}"/>
              </a:ext>
            </a:extLst>
          </p:cNvPr>
          <p:cNvPicPr>
            <a:picLocks noChangeAspect="1"/>
          </p:cNvPicPr>
          <p:nvPr/>
        </p:nvPicPr>
        <p:blipFill>
          <a:blip r:embed="rId3"/>
          <a:stretch>
            <a:fillRect/>
          </a:stretch>
        </p:blipFill>
        <p:spPr>
          <a:xfrm>
            <a:off x="1373621" y="832149"/>
            <a:ext cx="9444757" cy="5601544"/>
          </a:xfrm>
          <a:prstGeom prst="rect">
            <a:avLst/>
          </a:prstGeom>
        </p:spPr>
      </p:pic>
    </p:spTree>
    <p:extLst>
      <p:ext uri="{BB962C8B-B14F-4D97-AF65-F5344CB8AC3E}">
        <p14:creationId xmlns:p14="http://schemas.microsoft.com/office/powerpoint/2010/main" val="425581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E247-D9C6-30DF-EDCF-AFEDB2EE169C}"/>
              </a:ext>
            </a:extLst>
          </p:cNvPr>
          <p:cNvSpPr txBox="1">
            <a:spLocks/>
          </p:cNvSpPr>
          <p:nvPr/>
        </p:nvSpPr>
        <p:spPr>
          <a:xfrm>
            <a:off x="1184773" y="212435"/>
            <a:ext cx="8115343" cy="32282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altLang="de-DE" dirty="0"/>
              <a:t>Spectral absorptions (II) v</a:t>
            </a:r>
            <a:r>
              <a:rPr lang="de-DE" dirty="0" err="1"/>
              <a:t>ibrational</a:t>
            </a:r>
            <a:r>
              <a:rPr lang="de-DE" dirty="0"/>
              <a:t> </a:t>
            </a:r>
            <a:r>
              <a:rPr lang="de-DE" dirty="0" err="1"/>
              <a:t>processes</a:t>
            </a:r>
            <a:endParaRPr lang="de-DE" dirty="0"/>
          </a:p>
        </p:txBody>
      </p:sp>
      <p:pic>
        <p:nvPicPr>
          <p:cNvPr id="3" name="Immagine 2">
            <a:extLst>
              <a:ext uri="{FF2B5EF4-FFF2-40B4-BE49-F238E27FC236}">
                <a16:creationId xmlns:a16="http://schemas.microsoft.com/office/drawing/2014/main" id="{CA78AD9E-DB19-6769-6DDB-D808FF106066}"/>
              </a:ext>
            </a:extLst>
          </p:cNvPr>
          <p:cNvPicPr>
            <a:picLocks noChangeAspect="1"/>
          </p:cNvPicPr>
          <p:nvPr/>
        </p:nvPicPr>
        <p:blipFill>
          <a:blip r:embed="rId3"/>
          <a:stretch>
            <a:fillRect/>
          </a:stretch>
        </p:blipFill>
        <p:spPr>
          <a:xfrm>
            <a:off x="961145" y="1012963"/>
            <a:ext cx="10621611" cy="5521090"/>
          </a:xfrm>
          <a:prstGeom prst="rect">
            <a:avLst/>
          </a:prstGeom>
        </p:spPr>
      </p:pic>
    </p:spTree>
    <p:extLst>
      <p:ext uri="{BB962C8B-B14F-4D97-AF65-F5344CB8AC3E}">
        <p14:creationId xmlns:p14="http://schemas.microsoft.com/office/powerpoint/2010/main" val="342392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99C0-866F-2339-D4D8-2F4551EEE6FE}"/>
              </a:ext>
            </a:extLst>
          </p:cNvPr>
          <p:cNvSpPr txBox="1">
            <a:spLocks/>
          </p:cNvSpPr>
          <p:nvPr/>
        </p:nvSpPr>
        <p:spPr>
          <a:xfrm>
            <a:off x="1619671" y="190132"/>
            <a:ext cx="7936923" cy="457987"/>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a:t>H</a:t>
            </a:r>
            <a:r>
              <a:rPr lang="de-DE" baseline="-25000" dirty="0"/>
              <a:t>2</a:t>
            </a:r>
            <a:r>
              <a:rPr lang="de-DE" dirty="0"/>
              <a:t>O - </a:t>
            </a:r>
            <a:r>
              <a:rPr lang="de-DE" dirty="0" err="1"/>
              <a:t>three</a:t>
            </a:r>
            <a:r>
              <a:rPr lang="de-DE" dirty="0"/>
              <a:t> fundamental </a:t>
            </a:r>
            <a:r>
              <a:rPr lang="de-DE" dirty="0" err="1"/>
              <a:t>modes</a:t>
            </a:r>
            <a:r>
              <a:rPr lang="de-DE" dirty="0"/>
              <a:t> </a:t>
            </a:r>
            <a:r>
              <a:rPr lang="de-DE" dirty="0" err="1"/>
              <a:t>of</a:t>
            </a:r>
            <a:r>
              <a:rPr lang="de-DE" dirty="0"/>
              <a:t> </a:t>
            </a:r>
            <a:r>
              <a:rPr lang="de-DE" dirty="0" err="1"/>
              <a:t>vibration</a:t>
            </a:r>
            <a:endParaRPr lang="de-DE" dirty="0"/>
          </a:p>
        </p:txBody>
      </p:sp>
      <p:pic>
        <p:nvPicPr>
          <p:cNvPr id="3" name="Immagine 2">
            <a:extLst>
              <a:ext uri="{FF2B5EF4-FFF2-40B4-BE49-F238E27FC236}">
                <a16:creationId xmlns:a16="http://schemas.microsoft.com/office/drawing/2014/main" id="{35A76043-D968-3950-C55A-A58A582A7954}"/>
              </a:ext>
            </a:extLst>
          </p:cNvPr>
          <p:cNvPicPr>
            <a:picLocks noChangeAspect="1"/>
          </p:cNvPicPr>
          <p:nvPr/>
        </p:nvPicPr>
        <p:blipFill>
          <a:blip r:embed="rId3"/>
          <a:stretch>
            <a:fillRect/>
          </a:stretch>
        </p:blipFill>
        <p:spPr>
          <a:xfrm>
            <a:off x="1088786" y="939572"/>
            <a:ext cx="9750200" cy="5476362"/>
          </a:xfrm>
          <a:prstGeom prst="rect">
            <a:avLst/>
          </a:prstGeom>
        </p:spPr>
      </p:pic>
    </p:spTree>
    <p:extLst>
      <p:ext uri="{BB962C8B-B14F-4D97-AF65-F5344CB8AC3E}">
        <p14:creationId xmlns:p14="http://schemas.microsoft.com/office/powerpoint/2010/main" val="160718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476B9-721C-AD5C-C5AC-E4A0B7595783}"/>
              </a:ext>
            </a:extLst>
          </p:cNvPr>
          <p:cNvSpPr txBox="1">
            <a:spLocks/>
          </p:cNvSpPr>
          <p:nvPr/>
        </p:nvSpPr>
        <p:spPr>
          <a:xfrm>
            <a:off x="1603475" y="189985"/>
            <a:ext cx="7128792" cy="423215"/>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Influencing</a:t>
            </a:r>
            <a:r>
              <a:rPr lang="de-DE" dirty="0"/>
              <a:t> </a:t>
            </a:r>
            <a:r>
              <a:rPr lang="de-DE" dirty="0" err="1"/>
              <a:t>factors</a:t>
            </a:r>
            <a:r>
              <a:rPr lang="de-DE" dirty="0"/>
              <a:t>: </a:t>
            </a:r>
            <a:r>
              <a:rPr lang="de-DE" dirty="0" err="1"/>
              <a:t>physics</a:t>
            </a:r>
            <a:endParaRPr lang="de-DE" dirty="0"/>
          </a:p>
        </p:txBody>
      </p:sp>
      <p:pic>
        <p:nvPicPr>
          <p:cNvPr id="3" name="Immagine 2">
            <a:extLst>
              <a:ext uri="{FF2B5EF4-FFF2-40B4-BE49-F238E27FC236}">
                <a16:creationId xmlns:a16="http://schemas.microsoft.com/office/drawing/2014/main" id="{3B253DE8-B020-A85E-1C7A-C6E6FFDDF640}"/>
              </a:ext>
            </a:extLst>
          </p:cNvPr>
          <p:cNvPicPr>
            <a:picLocks noChangeAspect="1"/>
          </p:cNvPicPr>
          <p:nvPr/>
        </p:nvPicPr>
        <p:blipFill>
          <a:blip r:embed="rId2"/>
          <a:stretch>
            <a:fillRect/>
          </a:stretch>
        </p:blipFill>
        <p:spPr>
          <a:xfrm>
            <a:off x="814495" y="944395"/>
            <a:ext cx="10720687" cy="5723620"/>
          </a:xfrm>
          <a:prstGeom prst="rect">
            <a:avLst/>
          </a:prstGeom>
        </p:spPr>
      </p:pic>
    </p:spTree>
    <p:extLst>
      <p:ext uri="{BB962C8B-B14F-4D97-AF65-F5344CB8AC3E}">
        <p14:creationId xmlns:p14="http://schemas.microsoft.com/office/powerpoint/2010/main" val="334539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80DAF-F6B0-AC2D-1970-7A68288A73BB}"/>
              </a:ext>
            </a:extLst>
          </p:cNvPr>
          <p:cNvSpPr txBox="1">
            <a:spLocks/>
          </p:cNvSpPr>
          <p:nvPr/>
        </p:nvSpPr>
        <p:spPr>
          <a:xfrm>
            <a:off x="1619672" y="190131"/>
            <a:ext cx="7128792" cy="428159"/>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Spectral</a:t>
            </a:r>
            <a:r>
              <a:rPr lang="de-DE" dirty="0"/>
              <a:t> </a:t>
            </a:r>
            <a:r>
              <a:rPr lang="de-DE" dirty="0" err="1"/>
              <a:t>surface</a:t>
            </a:r>
            <a:r>
              <a:rPr lang="de-DE" dirty="0"/>
              <a:t> </a:t>
            </a:r>
            <a:r>
              <a:rPr lang="de-DE" dirty="0" err="1"/>
              <a:t>reflectance</a:t>
            </a:r>
            <a:endParaRPr lang="de-DE" dirty="0"/>
          </a:p>
        </p:txBody>
      </p:sp>
      <p:pic>
        <p:nvPicPr>
          <p:cNvPr id="3" name="Immagine 2">
            <a:extLst>
              <a:ext uri="{FF2B5EF4-FFF2-40B4-BE49-F238E27FC236}">
                <a16:creationId xmlns:a16="http://schemas.microsoft.com/office/drawing/2014/main" id="{A6DF17BC-5558-33F8-3008-E65CF96A358C}"/>
              </a:ext>
            </a:extLst>
          </p:cNvPr>
          <p:cNvPicPr>
            <a:picLocks noChangeAspect="1"/>
          </p:cNvPicPr>
          <p:nvPr/>
        </p:nvPicPr>
        <p:blipFill>
          <a:blip r:embed="rId3"/>
          <a:stretch>
            <a:fillRect/>
          </a:stretch>
        </p:blipFill>
        <p:spPr>
          <a:xfrm>
            <a:off x="719635" y="833750"/>
            <a:ext cx="10799575" cy="5859535"/>
          </a:xfrm>
          <a:prstGeom prst="rect">
            <a:avLst/>
          </a:prstGeom>
        </p:spPr>
      </p:pic>
    </p:spTree>
    <p:extLst>
      <p:ext uri="{BB962C8B-B14F-4D97-AF65-F5344CB8AC3E}">
        <p14:creationId xmlns:p14="http://schemas.microsoft.com/office/powerpoint/2010/main" val="3363765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AD8F5-B31C-2D08-3CF4-F76E8ABE4533}"/>
              </a:ext>
            </a:extLst>
          </p:cNvPr>
          <p:cNvSpPr txBox="1">
            <a:spLocks/>
          </p:cNvSpPr>
          <p:nvPr/>
        </p:nvSpPr>
        <p:spPr>
          <a:xfrm>
            <a:off x="1527271" y="0"/>
            <a:ext cx="8096232" cy="879093"/>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err="1"/>
              <a:t>From</a:t>
            </a:r>
            <a:r>
              <a:rPr lang="de-DE" dirty="0"/>
              <a:t> </a:t>
            </a:r>
            <a:r>
              <a:rPr lang="de-DE" dirty="0" err="1"/>
              <a:t>absorption</a:t>
            </a:r>
            <a:r>
              <a:rPr lang="de-DE" dirty="0"/>
              <a:t> bands </a:t>
            </a:r>
            <a:r>
              <a:rPr lang="de-DE" dirty="0" err="1"/>
              <a:t>to</a:t>
            </a:r>
            <a:r>
              <a:rPr lang="de-DE" dirty="0"/>
              <a:t> material </a:t>
            </a:r>
            <a:r>
              <a:rPr lang="de-DE" dirty="0" err="1"/>
              <a:t>identification</a:t>
            </a:r>
            <a:r>
              <a:rPr lang="de-DE" dirty="0"/>
              <a:t> and </a:t>
            </a:r>
            <a:r>
              <a:rPr lang="de-DE" dirty="0" err="1"/>
              <a:t>quantification</a:t>
            </a:r>
            <a:endParaRPr lang="de-DE" dirty="0"/>
          </a:p>
        </p:txBody>
      </p:sp>
      <p:pic>
        <p:nvPicPr>
          <p:cNvPr id="3" name="Immagine 2">
            <a:extLst>
              <a:ext uri="{FF2B5EF4-FFF2-40B4-BE49-F238E27FC236}">
                <a16:creationId xmlns:a16="http://schemas.microsoft.com/office/drawing/2014/main" id="{D027E8D8-0D9A-76EA-35F8-ECA29C196EFB}"/>
              </a:ext>
            </a:extLst>
          </p:cNvPr>
          <p:cNvPicPr>
            <a:picLocks noChangeAspect="1"/>
          </p:cNvPicPr>
          <p:nvPr/>
        </p:nvPicPr>
        <p:blipFill>
          <a:blip r:embed="rId3"/>
          <a:stretch>
            <a:fillRect/>
          </a:stretch>
        </p:blipFill>
        <p:spPr>
          <a:xfrm>
            <a:off x="643199" y="879093"/>
            <a:ext cx="10797952" cy="5779857"/>
          </a:xfrm>
          <a:prstGeom prst="rect">
            <a:avLst/>
          </a:prstGeom>
        </p:spPr>
      </p:pic>
    </p:spTree>
    <p:extLst>
      <p:ext uri="{BB962C8B-B14F-4D97-AF65-F5344CB8AC3E}">
        <p14:creationId xmlns:p14="http://schemas.microsoft.com/office/powerpoint/2010/main" val="2707196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14D50-F849-0B70-3931-367F26BD67BD}"/>
              </a:ext>
            </a:extLst>
          </p:cNvPr>
          <p:cNvSpPr txBox="1">
            <a:spLocks/>
          </p:cNvSpPr>
          <p:nvPr/>
        </p:nvSpPr>
        <p:spPr>
          <a:xfrm>
            <a:off x="1619672" y="190132"/>
            <a:ext cx="7128792" cy="421088"/>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distinct</a:t>
            </a:r>
            <a:r>
              <a:rPr lang="de-DE" dirty="0"/>
              <a:t> </a:t>
            </a:r>
            <a:r>
              <a:rPr lang="de-DE" dirty="0" err="1"/>
              <a:t>minerals</a:t>
            </a:r>
            <a:endParaRPr lang="de-DE" dirty="0"/>
          </a:p>
        </p:txBody>
      </p:sp>
      <p:pic>
        <p:nvPicPr>
          <p:cNvPr id="56" name="Immagine 55">
            <a:extLst>
              <a:ext uri="{FF2B5EF4-FFF2-40B4-BE49-F238E27FC236}">
                <a16:creationId xmlns:a16="http://schemas.microsoft.com/office/drawing/2014/main" id="{EB619B77-5A86-66D9-E856-72CE91DFD85B}"/>
              </a:ext>
            </a:extLst>
          </p:cNvPr>
          <p:cNvPicPr>
            <a:picLocks noChangeAspect="1"/>
          </p:cNvPicPr>
          <p:nvPr/>
        </p:nvPicPr>
        <p:blipFill>
          <a:blip r:embed="rId3"/>
          <a:stretch>
            <a:fillRect/>
          </a:stretch>
        </p:blipFill>
        <p:spPr>
          <a:xfrm>
            <a:off x="2182475" y="879881"/>
            <a:ext cx="7179923" cy="5787987"/>
          </a:xfrm>
          <a:prstGeom prst="rect">
            <a:avLst/>
          </a:prstGeom>
        </p:spPr>
      </p:pic>
    </p:spTree>
    <p:extLst>
      <p:ext uri="{BB962C8B-B14F-4D97-AF65-F5344CB8AC3E}">
        <p14:creationId xmlns:p14="http://schemas.microsoft.com/office/powerpoint/2010/main" val="196037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5">
            <a:extLst>
              <a:ext uri="{FF2B5EF4-FFF2-40B4-BE49-F238E27FC236}">
                <a16:creationId xmlns:a16="http://schemas.microsoft.com/office/drawing/2014/main" id="{FFEE1902-0607-D9D1-CA9B-BE6AE3FBF8B9}"/>
              </a:ext>
            </a:extLst>
          </p:cNvPr>
          <p:cNvSpPr txBox="1">
            <a:spLocks/>
          </p:cNvSpPr>
          <p:nvPr/>
        </p:nvSpPr>
        <p:spPr>
          <a:xfrm>
            <a:off x="1619672" y="190132"/>
            <a:ext cx="7128792" cy="432168"/>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dirty="0"/>
              <a:t>Electromagnetic radiation (II)</a:t>
            </a:r>
          </a:p>
        </p:txBody>
      </p:sp>
      <p:sp>
        <p:nvSpPr>
          <p:cNvPr id="3" name="Textplatzhalter 26">
            <a:extLst>
              <a:ext uri="{FF2B5EF4-FFF2-40B4-BE49-F238E27FC236}">
                <a16:creationId xmlns:a16="http://schemas.microsoft.com/office/drawing/2014/main" id="{886A7525-DE99-D271-68F6-F1E1C1231A7F}"/>
              </a:ext>
            </a:extLst>
          </p:cNvPr>
          <p:cNvSpPr txBox="1">
            <a:spLocks/>
          </p:cNvSpPr>
          <p:nvPr/>
        </p:nvSpPr>
        <p:spPr>
          <a:xfrm>
            <a:off x="1027617" y="1036246"/>
            <a:ext cx="10459111" cy="3625360"/>
          </a:xfrm>
          <a:prstGeom prst="rect">
            <a:avLst/>
          </a:prstGeom>
        </p:spPr>
        <p:txBody>
          <a:bodyPr vert="horz" lIns="91440" tIns="45720" rIns="91440" bIns="45720" rtlCol="0" anchor="ctr">
            <a:normAutofit fontScale="92500" lnSpcReduction="10000"/>
          </a:bodyPr>
          <a:lstStyle>
            <a:defPPr>
              <a:defRPr lang="it-IT"/>
            </a:defPPr>
            <a:lvl1pPr marL="285743" indent="-285743" eaLnBrk="0" hangingPunct="0">
              <a:defRPr sz="2400">
                <a:latin typeface="EasyReadingPRO" panose="02000506040000020003" pitchFamily="2" charset="0"/>
                <a:ea typeface="Open Sans Semibold" panose="020B0706030804020204" pitchFamily="34" charset="0"/>
                <a:cs typeface="Open Sans Semibold" panose="020B07060308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characteristics of electromagnetic radiation that are particularly important for</a:t>
            </a:r>
            <a:br>
              <a:rPr lang="en-US" dirty="0"/>
            </a:br>
            <a:r>
              <a:rPr lang="en-US" dirty="0"/>
              <a:t>understanding remote sensing are </a:t>
            </a:r>
            <a:r>
              <a:rPr lang="en-US" b="1" dirty="0"/>
              <a:t>wavelength and frequency</a:t>
            </a:r>
            <a:r>
              <a:rPr lang="en-US" dirty="0"/>
              <a:t>:</a:t>
            </a:r>
          </a:p>
          <a:p>
            <a:r>
              <a:rPr lang="en-US" b="1" dirty="0"/>
              <a:t>Wavelength</a:t>
            </a:r>
            <a:r>
              <a:rPr lang="en-US" dirty="0"/>
              <a:t> (λ) corresponds to the distance between successive wave</a:t>
            </a:r>
            <a:br>
              <a:rPr lang="en-US" dirty="0"/>
            </a:br>
            <a:r>
              <a:rPr lang="en-US" dirty="0"/>
              <a:t>crests (= length of one wave cycle). In imaging spectroscopy, it is most commonly</a:t>
            </a:r>
            <a:br>
              <a:rPr lang="en-US" dirty="0"/>
            </a:br>
            <a:r>
              <a:rPr lang="en-US" dirty="0"/>
              <a:t>measured in </a:t>
            </a:r>
            <a:r>
              <a:rPr lang="en-US" dirty="0" err="1"/>
              <a:t>nanometres</a:t>
            </a:r>
            <a:r>
              <a:rPr lang="en-US" dirty="0"/>
              <a:t> (nm, 10-9 m) or </a:t>
            </a:r>
            <a:r>
              <a:rPr lang="en-GB" dirty="0"/>
              <a:t>micrometres</a:t>
            </a:r>
            <a:r>
              <a:rPr lang="en-US" dirty="0"/>
              <a:t> (</a:t>
            </a:r>
            <a:r>
              <a:rPr lang="en-US" dirty="0" err="1"/>
              <a:t>μm</a:t>
            </a:r>
            <a:r>
              <a:rPr lang="en-US" dirty="0"/>
              <a:t>, 10-6 m). </a:t>
            </a:r>
          </a:p>
          <a:p>
            <a:r>
              <a:rPr lang="en-US" b="1" dirty="0"/>
              <a:t>Frequency</a:t>
            </a:r>
            <a:r>
              <a:rPr lang="en-US" dirty="0"/>
              <a:t> (</a:t>
            </a:r>
            <a:r>
              <a:rPr lang="en-US" altLang="de-DE" dirty="0"/>
              <a:t>u </a:t>
            </a:r>
            <a:r>
              <a:rPr lang="en-US" dirty="0"/>
              <a:t>) corresponds to the number of wave cycles passing a fixed point</a:t>
            </a:r>
            <a:br>
              <a:rPr lang="en-US" dirty="0"/>
            </a:br>
            <a:r>
              <a:rPr lang="en-US" dirty="0"/>
              <a:t>per unit time. It is usually measured in hertz (Hz).</a:t>
            </a:r>
          </a:p>
          <a:p>
            <a:r>
              <a:rPr lang="en-US" dirty="0"/>
              <a:t>Wavelength and frequency are inversely proportional: </a:t>
            </a:r>
            <a:r>
              <a:rPr lang="de-DE" altLang="de-DE" dirty="0"/>
              <a:t>c = </a:t>
            </a:r>
            <a:r>
              <a:rPr lang="en-US" dirty="0"/>
              <a:t>λ</a:t>
            </a:r>
            <a:r>
              <a:rPr lang="de-DE" altLang="de-DE" dirty="0"/>
              <a:t> * </a:t>
            </a:r>
            <a:r>
              <a:rPr lang="en-US" altLang="de-DE" dirty="0"/>
              <a:t>u </a:t>
            </a:r>
          </a:p>
          <a:p>
            <a:endParaRPr lang="en-GB" dirty="0"/>
          </a:p>
        </p:txBody>
      </p:sp>
      <p:grpSp>
        <p:nvGrpSpPr>
          <p:cNvPr id="4" name="Gruppieren 37">
            <a:extLst>
              <a:ext uri="{FF2B5EF4-FFF2-40B4-BE49-F238E27FC236}">
                <a16:creationId xmlns:a16="http://schemas.microsoft.com/office/drawing/2014/main" id="{A62BFFAB-2427-C78A-C77F-23436AC0ECAD}"/>
              </a:ext>
            </a:extLst>
          </p:cNvPr>
          <p:cNvGrpSpPr/>
          <p:nvPr/>
        </p:nvGrpSpPr>
        <p:grpSpPr>
          <a:xfrm>
            <a:off x="2430967" y="4505094"/>
            <a:ext cx="6026034" cy="1902472"/>
            <a:chOff x="2023196" y="3191644"/>
            <a:chExt cx="4293319" cy="1902471"/>
          </a:xfrm>
        </p:grpSpPr>
        <p:grpSp>
          <p:nvGrpSpPr>
            <p:cNvPr id="5" name="Gruppieren 34">
              <a:extLst>
                <a:ext uri="{FF2B5EF4-FFF2-40B4-BE49-F238E27FC236}">
                  <a16:creationId xmlns:a16="http://schemas.microsoft.com/office/drawing/2014/main" id="{C99BF490-4898-8EE2-FF09-362FA90EB3B1}"/>
                </a:ext>
              </a:extLst>
            </p:cNvPr>
            <p:cNvGrpSpPr/>
            <p:nvPr/>
          </p:nvGrpSpPr>
          <p:grpSpPr>
            <a:xfrm>
              <a:off x="3480353" y="3191644"/>
              <a:ext cx="2836162" cy="604242"/>
              <a:chOff x="3480353" y="2166192"/>
              <a:chExt cx="2836162" cy="604242"/>
            </a:xfrm>
          </p:grpSpPr>
          <p:sp>
            <p:nvSpPr>
              <p:cNvPr id="24" name="Freihandform 31">
                <a:extLst>
                  <a:ext uri="{FF2B5EF4-FFF2-40B4-BE49-F238E27FC236}">
                    <a16:creationId xmlns:a16="http://schemas.microsoft.com/office/drawing/2014/main" id="{9544B8A4-2ABD-1D11-6885-95209AD78B30}"/>
                  </a:ext>
                </a:extLst>
              </p:cNvPr>
              <p:cNvSpPr/>
              <p:nvPr/>
            </p:nvSpPr>
            <p:spPr>
              <a:xfrm>
                <a:off x="3480353" y="2508890"/>
                <a:ext cx="2836162" cy="261544"/>
              </a:xfrm>
              <a:custGeom>
                <a:avLst/>
                <a:gdLst>
                  <a:gd name="connsiteX0" fmla="*/ 0 w 5582194"/>
                  <a:gd name="connsiteY0" fmla="*/ 348799 h 409759"/>
                  <a:gd name="connsiteX1" fmla="*/ 1341120 w 5582194"/>
                  <a:gd name="connsiteY1" fmla="*/ 456 h 409759"/>
                  <a:gd name="connsiteX2" fmla="*/ 2682240 w 5582194"/>
                  <a:gd name="connsiteY2" fmla="*/ 322673 h 409759"/>
                  <a:gd name="connsiteX3" fmla="*/ 4049486 w 5582194"/>
                  <a:gd name="connsiteY3" fmla="*/ 456 h 409759"/>
                  <a:gd name="connsiteX4" fmla="*/ 5582194 w 5582194"/>
                  <a:gd name="connsiteY4" fmla="*/ 409759 h 409759"/>
                  <a:gd name="connsiteX5" fmla="*/ 5582194 w 5582194"/>
                  <a:gd name="connsiteY5" fmla="*/ 409759 h 409759"/>
                  <a:gd name="connsiteX0" fmla="*/ 0 w 5582194"/>
                  <a:gd name="connsiteY0" fmla="*/ 348799 h 671652"/>
                  <a:gd name="connsiteX1" fmla="*/ 1341120 w 5582194"/>
                  <a:gd name="connsiteY1" fmla="*/ 456 h 671652"/>
                  <a:gd name="connsiteX2" fmla="*/ 2682240 w 5582194"/>
                  <a:gd name="connsiteY2" fmla="*/ 322673 h 671652"/>
                  <a:gd name="connsiteX3" fmla="*/ 4049486 w 5582194"/>
                  <a:gd name="connsiteY3" fmla="*/ 456 h 671652"/>
                  <a:gd name="connsiteX4" fmla="*/ 5582194 w 5582194"/>
                  <a:gd name="connsiteY4" fmla="*/ 409759 h 671652"/>
                  <a:gd name="connsiteX5" fmla="*/ 4929249 w 5582194"/>
                  <a:gd name="connsiteY5" fmla="*/ 671652 h 671652"/>
                  <a:gd name="connsiteX0" fmla="*/ 0 w 4929249"/>
                  <a:gd name="connsiteY0" fmla="*/ 355964 h 678817"/>
                  <a:gd name="connsiteX1" fmla="*/ 1341120 w 4929249"/>
                  <a:gd name="connsiteY1" fmla="*/ 7621 h 678817"/>
                  <a:gd name="connsiteX2" fmla="*/ 2682240 w 4929249"/>
                  <a:gd name="connsiteY2" fmla="*/ 329838 h 678817"/>
                  <a:gd name="connsiteX3" fmla="*/ 4049486 w 4929249"/>
                  <a:gd name="connsiteY3" fmla="*/ 7621 h 678817"/>
                  <a:gd name="connsiteX4" fmla="*/ 4465107 w 4929249"/>
                  <a:gd name="connsiteY4" fmla="*/ 93921 h 678817"/>
                  <a:gd name="connsiteX5" fmla="*/ 4929249 w 4929249"/>
                  <a:gd name="connsiteY5" fmla="*/ 678817 h 678817"/>
                  <a:gd name="connsiteX0" fmla="*/ 0 w 4465107"/>
                  <a:gd name="connsiteY0" fmla="*/ 355964 h 355964"/>
                  <a:gd name="connsiteX1" fmla="*/ 1341120 w 4465107"/>
                  <a:gd name="connsiteY1" fmla="*/ 7621 h 355964"/>
                  <a:gd name="connsiteX2" fmla="*/ 2682240 w 4465107"/>
                  <a:gd name="connsiteY2" fmla="*/ 329838 h 355964"/>
                  <a:gd name="connsiteX3" fmla="*/ 4049486 w 4465107"/>
                  <a:gd name="connsiteY3" fmla="*/ 7621 h 355964"/>
                  <a:gd name="connsiteX4" fmla="*/ 4465107 w 4465107"/>
                  <a:gd name="connsiteY4" fmla="*/ 93921 h 355964"/>
                  <a:gd name="connsiteX0" fmla="*/ 0 w 4465107"/>
                  <a:gd name="connsiteY0" fmla="*/ 355964 h 355964"/>
                  <a:gd name="connsiteX1" fmla="*/ 1341120 w 4465107"/>
                  <a:gd name="connsiteY1" fmla="*/ 7621 h 355964"/>
                  <a:gd name="connsiteX2" fmla="*/ 2682240 w 4465107"/>
                  <a:gd name="connsiteY2" fmla="*/ 329838 h 355964"/>
                  <a:gd name="connsiteX3" fmla="*/ 4049486 w 4465107"/>
                  <a:gd name="connsiteY3" fmla="*/ 7621 h 355964"/>
                  <a:gd name="connsiteX4" fmla="*/ 4465107 w 4465107"/>
                  <a:gd name="connsiteY4" fmla="*/ 93921 h 355964"/>
                  <a:gd name="connsiteX0" fmla="*/ 0 w 4543774"/>
                  <a:gd name="connsiteY0" fmla="*/ 353092 h 353092"/>
                  <a:gd name="connsiteX1" fmla="*/ 1341120 w 4543774"/>
                  <a:gd name="connsiteY1" fmla="*/ 4749 h 353092"/>
                  <a:gd name="connsiteX2" fmla="*/ 2682240 w 4543774"/>
                  <a:gd name="connsiteY2" fmla="*/ 326966 h 353092"/>
                  <a:gd name="connsiteX3" fmla="*/ 4049486 w 4543774"/>
                  <a:gd name="connsiteY3" fmla="*/ 4749 h 353092"/>
                  <a:gd name="connsiteX4" fmla="*/ 4543774 w 4543774"/>
                  <a:gd name="connsiteY4" fmla="*/ 125968 h 353092"/>
                  <a:gd name="connsiteX0" fmla="*/ 0 w 4567374"/>
                  <a:gd name="connsiteY0" fmla="*/ 356890 h 356890"/>
                  <a:gd name="connsiteX1" fmla="*/ 1341120 w 4567374"/>
                  <a:gd name="connsiteY1" fmla="*/ 8547 h 356890"/>
                  <a:gd name="connsiteX2" fmla="*/ 2682240 w 4567374"/>
                  <a:gd name="connsiteY2" fmla="*/ 330764 h 356890"/>
                  <a:gd name="connsiteX3" fmla="*/ 4049486 w 4567374"/>
                  <a:gd name="connsiteY3" fmla="*/ 8547 h 356890"/>
                  <a:gd name="connsiteX4" fmla="*/ 4567374 w 4567374"/>
                  <a:gd name="connsiteY4" fmla="*/ 86116 h 356890"/>
                  <a:gd name="connsiteX0" fmla="*/ 0 w 3573465"/>
                  <a:gd name="connsiteY0" fmla="*/ 102444 h 386069"/>
                  <a:gd name="connsiteX1" fmla="*/ 347211 w 3573465"/>
                  <a:gd name="connsiteY1" fmla="*/ 63852 h 386069"/>
                  <a:gd name="connsiteX2" fmla="*/ 1688331 w 3573465"/>
                  <a:gd name="connsiteY2" fmla="*/ 386069 h 386069"/>
                  <a:gd name="connsiteX3" fmla="*/ 3055577 w 3573465"/>
                  <a:gd name="connsiteY3" fmla="*/ 63852 h 386069"/>
                  <a:gd name="connsiteX4" fmla="*/ 3573465 w 3573465"/>
                  <a:gd name="connsiteY4" fmla="*/ 141421 h 386069"/>
                  <a:gd name="connsiteX0" fmla="*/ 0 w 3573465"/>
                  <a:gd name="connsiteY0" fmla="*/ 56185 h 339810"/>
                  <a:gd name="connsiteX1" fmla="*/ 347211 w 3573465"/>
                  <a:gd name="connsiteY1" fmla="*/ 17593 h 339810"/>
                  <a:gd name="connsiteX2" fmla="*/ 1688331 w 3573465"/>
                  <a:gd name="connsiteY2" fmla="*/ 339810 h 339810"/>
                  <a:gd name="connsiteX3" fmla="*/ 3055577 w 3573465"/>
                  <a:gd name="connsiteY3" fmla="*/ 17593 h 339810"/>
                  <a:gd name="connsiteX4" fmla="*/ 3573465 w 3573465"/>
                  <a:gd name="connsiteY4" fmla="*/ 95162 h 339810"/>
                  <a:gd name="connsiteX0" fmla="*/ 0 w 3660929"/>
                  <a:gd name="connsiteY0" fmla="*/ 49857 h 342085"/>
                  <a:gd name="connsiteX1" fmla="*/ 434675 w 3660929"/>
                  <a:gd name="connsiteY1" fmla="*/ 19868 h 342085"/>
                  <a:gd name="connsiteX2" fmla="*/ 1775795 w 3660929"/>
                  <a:gd name="connsiteY2" fmla="*/ 342085 h 342085"/>
                  <a:gd name="connsiteX3" fmla="*/ 3143041 w 3660929"/>
                  <a:gd name="connsiteY3" fmla="*/ 19868 h 342085"/>
                  <a:gd name="connsiteX4" fmla="*/ 3660929 w 3660929"/>
                  <a:gd name="connsiteY4" fmla="*/ 97437 h 34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929" h="342085">
                    <a:moveTo>
                      <a:pt x="0" y="49857"/>
                    </a:moveTo>
                    <a:cubicBezTo>
                      <a:pt x="57427" y="24133"/>
                      <a:pt x="138709" y="-28837"/>
                      <a:pt x="434675" y="19868"/>
                    </a:cubicBezTo>
                    <a:cubicBezTo>
                      <a:pt x="730641" y="68573"/>
                      <a:pt x="1324401" y="342085"/>
                      <a:pt x="1775795" y="342085"/>
                    </a:cubicBezTo>
                    <a:cubicBezTo>
                      <a:pt x="2227189" y="342085"/>
                      <a:pt x="2828852" y="60643"/>
                      <a:pt x="3143041" y="19868"/>
                    </a:cubicBezTo>
                    <a:cubicBezTo>
                      <a:pt x="3457230" y="-20907"/>
                      <a:pt x="3660929" y="97437"/>
                      <a:pt x="3660929" y="97437"/>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a:endParaRPr lang="en-US" sz="1100" dirty="0">
                  <a:solidFill>
                    <a:schemeClr val="bg1">
                      <a:lumMod val="50000"/>
                    </a:schemeClr>
                  </a:solidFill>
                </a:endParaRPr>
              </a:p>
            </p:txBody>
          </p:sp>
          <p:grpSp>
            <p:nvGrpSpPr>
              <p:cNvPr id="25" name="Gruppieren 33">
                <a:extLst>
                  <a:ext uri="{FF2B5EF4-FFF2-40B4-BE49-F238E27FC236}">
                    <a16:creationId xmlns:a16="http://schemas.microsoft.com/office/drawing/2014/main" id="{E709C43F-55B4-FD24-C9AC-84BB9102E1B5}"/>
                  </a:ext>
                </a:extLst>
              </p:cNvPr>
              <p:cNvGrpSpPr/>
              <p:nvPr/>
            </p:nvGrpSpPr>
            <p:grpSpPr>
              <a:xfrm>
                <a:off x="3663260" y="2166192"/>
                <a:ext cx="2316334" cy="286544"/>
                <a:chOff x="3663260" y="2205180"/>
                <a:chExt cx="2316334" cy="286544"/>
              </a:xfrm>
            </p:grpSpPr>
            <p:grpSp>
              <p:nvGrpSpPr>
                <p:cNvPr id="26" name="Gruppieren 32">
                  <a:extLst>
                    <a:ext uri="{FF2B5EF4-FFF2-40B4-BE49-F238E27FC236}">
                      <a16:creationId xmlns:a16="http://schemas.microsoft.com/office/drawing/2014/main" id="{B1AD37FA-EF00-D51C-8147-C17B407EEB58}"/>
                    </a:ext>
                  </a:extLst>
                </p:cNvPr>
                <p:cNvGrpSpPr/>
                <p:nvPr/>
              </p:nvGrpSpPr>
              <p:grpSpPr>
                <a:xfrm>
                  <a:off x="3663260" y="2426808"/>
                  <a:ext cx="2316334" cy="64916"/>
                  <a:chOff x="3663260" y="2426808"/>
                  <a:chExt cx="2316334" cy="64916"/>
                </a:xfrm>
              </p:grpSpPr>
              <p:cxnSp>
                <p:nvCxnSpPr>
                  <p:cNvPr id="28" name="Gerade Verbindung mit Pfeil 35">
                    <a:extLst>
                      <a:ext uri="{FF2B5EF4-FFF2-40B4-BE49-F238E27FC236}">
                        <a16:creationId xmlns:a16="http://schemas.microsoft.com/office/drawing/2014/main" id="{20D6D452-8CE0-75E7-65A3-2E1BA004CC76}"/>
                      </a:ext>
                    </a:extLst>
                  </p:cNvPr>
                  <p:cNvCxnSpPr/>
                  <p:nvPr/>
                </p:nvCxnSpPr>
                <p:spPr>
                  <a:xfrm>
                    <a:off x="3672213" y="2458895"/>
                    <a:ext cx="2298427" cy="6658"/>
                  </a:xfrm>
                  <a:prstGeom prst="straightConnector1">
                    <a:avLst/>
                  </a:prstGeom>
                  <a:ln w="19050">
                    <a:solidFill>
                      <a:schemeClr val="bg1">
                        <a:lumMod val="50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9" name="Gerader Verbinder 38">
                    <a:extLst>
                      <a:ext uri="{FF2B5EF4-FFF2-40B4-BE49-F238E27FC236}">
                        <a16:creationId xmlns:a16="http://schemas.microsoft.com/office/drawing/2014/main" id="{029C31F6-ACD3-BE16-FB42-04FBD26CBC0F}"/>
                      </a:ext>
                    </a:extLst>
                  </p:cNvPr>
                  <p:cNvCxnSpPr/>
                  <p:nvPr/>
                </p:nvCxnSpPr>
                <p:spPr>
                  <a:xfrm>
                    <a:off x="3663260" y="2426808"/>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39">
                    <a:extLst>
                      <a:ext uri="{FF2B5EF4-FFF2-40B4-BE49-F238E27FC236}">
                        <a16:creationId xmlns:a16="http://schemas.microsoft.com/office/drawing/2014/main" id="{088A15A5-1DA4-2604-FAB3-03EC29CBF2A7}"/>
                      </a:ext>
                    </a:extLst>
                  </p:cNvPr>
                  <p:cNvCxnSpPr/>
                  <p:nvPr/>
                </p:nvCxnSpPr>
                <p:spPr>
                  <a:xfrm>
                    <a:off x="5979594" y="2430134"/>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 name="Textfeld 44">
                  <a:extLst>
                    <a:ext uri="{FF2B5EF4-FFF2-40B4-BE49-F238E27FC236}">
                      <a16:creationId xmlns:a16="http://schemas.microsoft.com/office/drawing/2014/main" id="{ADBFD5E7-73C1-6525-F5C1-945BA4F61E61}"/>
                    </a:ext>
                  </a:extLst>
                </p:cNvPr>
                <p:cNvSpPr txBox="1"/>
                <p:nvPr/>
              </p:nvSpPr>
              <p:spPr>
                <a:xfrm>
                  <a:off x="4686614" y="2205180"/>
                  <a:ext cx="255198" cy="261610"/>
                </a:xfrm>
                <a:prstGeom prst="rect">
                  <a:avLst/>
                </a:prstGeom>
                <a:noFill/>
                <a:ln>
                  <a:noFill/>
                </a:ln>
              </p:spPr>
              <p:txBody>
                <a:bodyPr wrap="none" rtlCol="0">
                  <a:spAutoFit/>
                </a:bodyPr>
                <a:lstStyle/>
                <a:p>
                  <a:pPr eaLnBrk="0" latinLnBrk="0"/>
                  <a:r>
                    <a:rPr lang="el-GR" sz="1100" dirty="0">
                      <a:solidFill>
                        <a:schemeClr val="bg1">
                          <a:lumMod val="50000"/>
                        </a:schemeClr>
                      </a:solidFill>
                      <a:latin typeface="Oswald Regular" panose="02000503000000000000" pitchFamily="2" charset="0"/>
                    </a:rPr>
                    <a:t>λ</a:t>
                  </a:r>
                  <a:endParaRPr lang="en-US" sz="1100" dirty="0">
                    <a:solidFill>
                      <a:schemeClr val="bg1">
                        <a:lumMod val="50000"/>
                      </a:schemeClr>
                    </a:solidFill>
                    <a:latin typeface="Oswald Regular" panose="02000503000000000000" pitchFamily="2" charset="0"/>
                  </a:endParaRPr>
                </a:p>
              </p:txBody>
            </p:sp>
          </p:grpSp>
        </p:grpSp>
        <p:grpSp>
          <p:nvGrpSpPr>
            <p:cNvPr id="6" name="Gruppieren 35">
              <a:extLst>
                <a:ext uri="{FF2B5EF4-FFF2-40B4-BE49-F238E27FC236}">
                  <a16:creationId xmlns:a16="http://schemas.microsoft.com/office/drawing/2014/main" id="{F4ADFAEC-D907-EA64-5A96-A09B5C78A190}"/>
                </a:ext>
              </a:extLst>
            </p:cNvPr>
            <p:cNvGrpSpPr/>
            <p:nvPr/>
          </p:nvGrpSpPr>
          <p:grpSpPr>
            <a:xfrm>
              <a:off x="3492826" y="3746459"/>
              <a:ext cx="2823689" cy="571009"/>
              <a:chOff x="3492826" y="2931790"/>
              <a:chExt cx="2823689" cy="571009"/>
            </a:xfrm>
          </p:grpSpPr>
          <p:sp>
            <p:nvSpPr>
              <p:cNvPr id="17" name="Freihandform 20">
                <a:extLst>
                  <a:ext uri="{FF2B5EF4-FFF2-40B4-BE49-F238E27FC236}">
                    <a16:creationId xmlns:a16="http://schemas.microsoft.com/office/drawing/2014/main" id="{B64A23E9-51D4-DA07-E11A-71BB30A20B1A}"/>
                  </a:ext>
                </a:extLst>
              </p:cNvPr>
              <p:cNvSpPr/>
              <p:nvPr/>
            </p:nvSpPr>
            <p:spPr>
              <a:xfrm>
                <a:off x="3492826" y="3256065"/>
                <a:ext cx="2823689" cy="246734"/>
              </a:xfrm>
              <a:custGeom>
                <a:avLst/>
                <a:gdLst>
                  <a:gd name="connsiteX0" fmla="*/ 0 w 3779874"/>
                  <a:gd name="connsiteY0" fmla="*/ 308609 h 313926"/>
                  <a:gd name="connsiteX1" fmla="*/ 515679 w 3779874"/>
                  <a:gd name="connsiteY1" fmla="*/ 5581 h 313926"/>
                  <a:gd name="connsiteX2" fmla="*/ 1132367 w 3779874"/>
                  <a:gd name="connsiteY2" fmla="*/ 313925 h 313926"/>
                  <a:gd name="connsiteX3" fmla="*/ 1855381 w 3779874"/>
                  <a:gd name="connsiteY3" fmla="*/ 264 h 313926"/>
                  <a:gd name="connsiteX4" fmla="*/ 2530549 w 3779874"/>
                  <a:gd name="connsiteY4" fmla="*/ 308609 h 313926"/>
                  <a:gd name="connsiteX5" fmla="*/ 3232297 w 3779874"/>
                  <a:gd name="connsiteY5" fmla="*/ 264 h 313926"/>
                  <a:gd name="connsiteX6" fmla="*/ 3779874 w 3779874"/>
                  <a:gd name="connsiteY6" fmla="*/ 266078 h 313926"/>
                  <a:gd name="connsiteX0" fmla="*/ 0 w 3638272"/>
                  <a:gd name="connsiteY0" fmla="*/ 309271 h 314588"/>
                  <a:gd name="connsiteX1" fmla="*/ 515679 w 3638272"/>
                  <a:gd name="connsiteY1" fmla="*/ 6243 h 314588"/>
                  <a:gd name="connsiteX2" fmla="*/ 1132367 w 3638272"/>
                  <a:gd name="connsiteY2" fmla="*/ 314587 h 314588"/>
                  <a:gd name="connsiteX3" fmla="*/ 1855381 w 3638272"/>
                  <a:gd name="connsiteY3" fmla="*/ 926 h 314588"/>
                  <a:gd name="connsiteX4" fmla="*/ 2530549 w 3638272"/>
                  <a:gd name="connsiteY4" fmla="*/ 309271 h 314588"/>
                  <a:gd name="connsiteX5" fmla="*/ 3232297 w 3638272"/>
                  <a:gd name="connsiteY5" fmla="*/ 926 h 314588"/>
                  <a:gd name="connsiteX6" fmla="*/ 3638272 w 3638272"/>
                  <a:gd name="connsiteY6" fmla="*/ 161981 h 314588"/>
                  <a:gd name="connsiteX0" fmla="*/ 0 w 3638272"/>
                  <a:gd name="connsiteY0" fmla="*/ 308698 h 314015"/>
                  <a:gd name="connsiteX1" fmla="*/ 515679 w 3638272"/>
                  <a:gd name="connsiteY1" fmla="*/ 5670 h 314015"/>
                  <a:gd name="connsiteX2" fmla="*/ 1132367 w 3638272"/>
                  <a:gd name="connsiteY2" fmla="*/ 314014 h 314015"/>
                  <a:gd name="connsiteX3" fmla="*/ 1855381 w 3638272"/>
                  <a:gd name="connsiteY3" fmla="*/ 353 h 314015"/>
                  <a:gd name="connsiteX4" fmla="*/ 2530549 w 3638272"/>
                  <a:gd name="connsiteY4" fmla="*/ 308698 h 314015"/>
                  <a:gd name="connsiteX5" fmla="*/ 3232297 w 3638272"/>
                  <a:gd name="connsiteY5" fmla="*/ 353 h 314015"/>
                  <a:gd name="connsiteX6" fmla="*/ 3638272 w 3638272"/>
                  <a:gd name="connsiteY6" fmla="*/ 161408 h 314015"/>
                  <a:gd name="connsiteX0" fmla="*/ 0 w 3328128"/>
                  <a:gd name="connsiteY0" fmla="*/ 92667 h 364715"/>
                  <a:gd name="connsiteX1" fmla="*/ 205535 w 3328128"/>
                  <a:gd name="connsiteY1" fmla="*/ 56369 h 364715"/>
                  <a:gd name="connsiteX2" fmla="*/ 822223 w 3328128"/>
                  <a:gd name="connsiteY2" fmla="*/ 364713 h 364715"/>
                  <a:gd name="connsiteX3" fmla="*/ 1545237 w 3328128"/>
                  <a:gd name="connsiteY3" fmla="*/ 51052 h 364715"/>
                  <a:gd name="connsiteX4" fmla="*/ 2220405 w 3328128"/>
                  <a:gd name="connsiteY4" fmla="*/ 359397 h 364715"/>
                  <a:gd name="connsiteX5" fmla="*/ 2922153 w 3328128"/>
                  <a:gd name="connsiteY5" fmla="*/ 51052 h 364715"/>
                  <a:gd name="connsiteX6" fmla="*/ 3328128 w 3328128"/>
                  <a:gd name="connsiteY6" fmla="*/ 212107 h 364715"/>
                  <a:gd name="connsiteX0" fmla="*/ 0 w 3328128"/>
                  <a:gd name="connsiteY0" fmla="*/ 50666 h 322714"/>
                  <a:gd name="connsiteX1" fmla="*/ 205535 w 3328128"/>
                  <a:gd name="connsiteY1" fmla="*/ 14368 h 322714"/>
                  <a:gd name="connsiteX2" fmla="*/ 822223 w 3328128"/>
                  <a:gd name="connsiteY2" fmla="*/ 322712 h 322714"/>
                  <a:gd name="connsiteX3" fmla="*/ 1545237 w 3328128"/>
                  <a:gd name="connsiteY3" fmla="*/ 9051 h 322714"/>
                  <a:gd name="connsiteX4" fmla="*/ 2220405 w 3328128"/>
                  <a:gd name="connsiteY4" fmla="*/ 317396 h 322714"/>
                  <a:gd name="connsiteX5" fmla="*/ 2922153 w 3328128"/>
                  <a:gd name="connsiteY5" fmla="*/ 9051 h 322714"/>
                  <a:gd name="connsiteX6" fmla="*/ 3328128 w 3328128"/>
                  <a:gd name="connsiteY6" fmla="*/ 170106 h 32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8128" h="322714">
                    <a:moveTo>
                      <a:pt x="0" y="50666"/>
                    </a:moveTo>
                    <a:cubicBezTo>
                      <a:pt x="31663" y="44980"/>
                      <a:pt x="68498" y="-30973"/>
                      <a:pt x="205535" y="14368"/>
                    </a:cubicBezTo>
                    <a:cubicBezTo>
                      <a:pt x="342572" y="59709"/>
                      <a:pt x="598939" y="323598"/>
                      <a:pt x="822223" y="322712"/>
                    </a:cubicBezTo>
                    <a:cubicBezTo>
                      <a:pt x="1045507" y="321826"/>
                      <a:pt x="1312207" y="9937"/>
                      <a:pt x="1545237" y="9051"/>
                    </a:cubicBezTo>
                    <a:cubicBezTo>
                      <a:pt x="1778267" y="8165"/>
                      <a:pt x="1990919" y="317396"/>
                      <a:pt x="2220405" y="317396"/>
                    </a:cubicBezTo>
                    <a:cubicBezTo>
                      <a:pt x="2449891" y="317396"/>
                      <a:pt x="2713932" y="16139"/>
                      <a:pt x="2922153" y="9051"/>
                    </a:cubicBezTo>
                    <a:cubicBezTo>
                      <a:pt x="3130374" y="1963"/>
                      <a:pt x="3252851" y="103492"/>
                      <a:pt x="3328128" y="170106"/>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a:endParaRPr lang="en-US" sz="1100" dirty="0">
                  <a:solidFill>
                    <a:schemeClr val="bg1">
                      <a:lumMod val="50000"/>
                    </a:schemeClr>
                  </a:solidFill>
                </a:endParaRPr>
              </a:p>
            </p:txBody>
          </p:sp>
          <p:grpSp>
            <p:nvGrpSpPr>
              <p:cNvPr id="18" name="Gruppieren 31">
                <a:extLst>
                  <a:ext uri="{FF2B5EF4-FFF2-40B4-BE49-F238E27FC236}">
                    <a16:creationId xmlns:a16="http://schemas.microsoft.com/office/drawing/2014/main" id="{BB17EE6B-654D-996D-4910-EE6F3D24062A}"/>
                  </a:ext>
                </a:extLst>
              </p:cNvPr>
              <p:cNvGrpSpPr/>
              <p:nvPr/>
            </p:nvGrpSpPr>
            <p:grpSpPr>
              <a:xfrm>
                <a:off x="4810937" y="2931790"/>
                <a:ext cx="1152000" cy="288575"/>
                <a:chOff x="4810937" y="2932653"/>
                <a:chExt cx="1152000" cy="288575"/>
              </a:xfrm>
            </p:grpSpPr>
            <p:grpSp>
              <p:nvGrpSpPr>
                <p:cNvPr id="19" name="Gruppieren 28">
                  <a:extLst>
                    <a:ext uri="{FF2B5EF4-FFF2-40B4-BE49-F238E27FC236}">
                      <a16:creationId xmlns:a16="http://schemas.microsoft.com/office/drawing/2014/main" id="{8C8CBDB4-49F5-3EC7-ADE9-1893D9BF9AE8}"/>
                    </a:ext>
                  </a:extLst>
                </p:cNvPr>
                <p:cNvGrpSpPr/>
                <p:nvPr/>
              </p:nvGrpSpPr>
              <p:grpSpPr>
                <a:xfrm>
                  <a:off x="4810937" y="3159638"/>
                  <a:ext cx="1152000" cy="61590"/>
                  <a:chOff x="4810937" y="3159638"/>
                  <a:chExt cx="1152000" cy="61590"/>
                </a:xfrm>
              </p:grpSpPr>
              <p:cxnSp>
                <p:nvCxnSpPr>
                  <p:cNvPr id="21" name="Gerade Verbindung mit Pfeil 40">
                    <a:extLst>
                      <a:ext uri="{FF2B5EF4-FFF2-40B4-BE49-F238E27FC236}">
                        <a16:creationId xmlns:a16="http://schemas.microsoft.com/office/drawing/2014/main" id="{0ECDA9D9-F793-0DCD-318D-AF6F3BC02386}"/>
                      </a:ext>
                    </a:extLst>
                  </p:cNvPr>
                  <p:cNvCxnSpPr/>
                  <p:nvPr/>
                </p:nvCxnSpPr>
                <p:spPr>
                  <a:xfrm>
                    <a:off x="4810937" y="3190433"/>
                    <a:ext cx="1152000" cy="0"/>
                  </a:xfrm>
                  <a:prstGeom prst="straightConnector1">
                    <a:avLst/>
                  </a:prstGeom>
                  <a:ln w="19050">
                    <a:solidFill>
                      <a:schemeClr val="bg1">
                        <a:lumMod val="50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2" name="Gerader Verbinder 41">
                    <a:extLst>
                      <a:ext uri="{FF2B5EF4-FFF2-40B4-BE49-F238E27FC236}">
                        <a16:creationId xmlns:a16="http://schemas.microsoft.com/office/drawing/2014/main" id="{B8274A24-9845-CFBA-55E8-F4473E7290BE}"/>
                      </a:ext>
                    </a:extLst>
                  </p:cNvPr>
                  <p:cNvCxnSpPr/>
                  <p:nvPr/>
                </p:nvCxnSpPr>
                <p:spPr>
                  <a:xfrm>
                    <a:off x="4812473" y="3159638"/>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42">
                    <a:extLst>
                      <a:ext uri="{FF2B5EF4-FFF2-40B4-BE49-F238E27FC236}">
                        <a16:creationId xmlns:a16="http://schemas.microsoft.com/office/drawing/2014/main" id="{678B9DEC-81DA-8705-B56B-9418756EDF84}"/>
                      </a:ext>
                    </a:extLst>
                  </p:cNvPr>
                  <p:cNvCxnSpPr/>
                  <p:nvPr/>
                </p:nvCxnSpPr>
                <p:spPr>
                  <a:xfrm>
                    <a:off x="5961401" y="3159638"/>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 name="Textfeld 59">
                  <a:extLst>
                    <a:ext uri="{FF2B5EF4-FFF2-40B4-BE49-F238E27FC236}">
                      <a16:creationId xmlns:a16="http://schemas.microsoft.com/office/drawing/2014/main" id="{FA3701B3-8F96-C87C-B9D3-31886612E646}"/>
                    </a:ext>
                  </a:extLst>
                </p:cNvPr>
                <p:cNvSpPr txBox="1"/>
                <p:nvPr/>
              </p:nvSpPr>
              <p:spPr>
                <a:xfrm>
                  <a:off x="5252124" y="2932653"/>
                  <a:ext cx="255198" cy="261610"/>
                </a:xfrm>
                <a:prstGeom prst="rect">
                  <a:avLst/>
                </a:prstGeom>
                <a:noFill/>
                <a:ln>
                  <a:noFill/>
                </a:ln>
              </p:spPr>
              <p:txBody>
                <a:bodyPr wrap="none" rtlCol="0">
                  <a:spAutoFit/>
                </a:bodyPr>
                <a:lstStyle/>
                <a:p>
                  <a:pPr eaLnBrk="0" latinLnBrk="0"/>
                  <a:r>
                    <a:rPr lang="el-GR" sz="1100" dirty="0">
                      <a:solidFill>
                        <a:schemeClr val="bg1">
                          <a:lumMod val="50000"/>
                        </a:schemeClr>
                      </a:solidFill>
                      <a:latin typeface="Oswald Regular" panose="02000503000000000000" pitchFamily="2" charset="0"/>
                    </a:rPr>
                    <a:t>λ</a:t>
                  </a:r>
                  <a:endParaRPr lang="en-US" sz="1100" dirty="0">
                    <a:solidFill>
                      <a:schemeClr val="bg1">
                        <a:lumMod val="50000"/>
                      </a:schemeClr>
                    </a:solidFill>
                    <a:latin typeface="Oswald Regular" panose="02000503000000000000" pitchFamily="2" charset="0"/>
                  </a:endParaRPr>
                </a:p>
              </p:txBody>
            </p:sp>
          </p:grpSp>
        </p:grpSp>
        <p:grpSp>
          <p:nvGrpSpPr>
            <p:cNvPr id="7" name="Gruppieren 36">
              <a:extLst>
                <a:ext uri="{FF2B5EF4-FFF2-40B4-BE49-F238E27FC236}">
                  <a16:creationId xmlns:a16="http://schemas.microsoft.com/office/drawing/2014/main" id="{B7CB8B0D-98B8-3366-515E-8AA848AE4001}"/>
                </a:ext>
              </a:extLst>
            </p:cNvPr>
            <p:cNvGrpSpPr/>
            <p:nvPr/>
          </p:nvGrpSpPr>
          <p:grpSpPr>
            <a:xfrm>
              <a:off x="3522873" y="4268042"/>
              <a:ext cx="2793642" cy="547262"/>
              <a:chOff x="3522873" y="3651947"/>
              <a:chExt cx="2793642" cy="547262"/>
            </a:xfrm>
          </p:grpSpPr>
          <p:sp>
            <p:nvSpPr>
              <p:cNvPr id="10" name="Freihandform 15">
                <a:extLst>
                  <a:ext uri="{FF2B5EF4-FFF2-40B4-BE49-F238E27FC236}">
                    <a16:creationId xmlns:a16="http://schemas.microsoft.com/office/drawing/2014/main" id="{F4AC9EA9-3A55-BFBB-B478-995FD62DECF6}"/>
                  </a:ext>
                </a:extLst>
              </p:cNvPr>
              <p:cNvSpPr/>
              <p:nvPr/>
            </p:nvSpPr>
            <p:spPr>
              <a:xfrm>
                <a:off x="3522873" y="3978673"/>
                <a:ext cx="2793642" cy="220536"/>
              </a:xfrm>
              <a:custGeom>
                <a:avLst/>
                <a:gdLst>
                  <a:gd name="connsiteX0" fmla="*/ 0 w 3110023"/>
                  <a:gd name="connsiteY0" fmla="*/ 212655 h 288448"/>
                  <a:gd name="connsiteX1" fmla="*/ 90377 w 3110023"/>
                  <a:gd name="connsiteY1" fmla="*/ 276450 h 288448"/>
                  <a:gd name="connsiteX2" fmla="*/ 244549 w 3110023"/>
                  <a:gd name="connsiteY2" fmla="*/ 4 h 288448"/>
                  <a:gd name="connsiteX3" fmla="*/ 451884 w 3110023"/>
                  <a:gd name="connsiteY3" fmla="*/ 271134 h 288448"/>
                  <a:gd name="connsiteX4" fmla="*/ 637953 w 3110023"/>
                  <a:gd name="connsiteY4" fmla="*/ 4 h 288448"/>
                  <a:gd name="connsiteX5" fmla="*/ 834656 w 3110023"/>
                  <a:gd name="connsiteY5" fmla="*/ 265818 h 288448"/>
                  <a:gd name="connsiteX6" fmla="*/ 1020725 w 3110023"/>
                  <a:gd name="connsiteY6" fmla="*/ 5320 h 288448"/>
                  <a:gd name="connsiteX7" fmla="*/ 1222744 w 3110023"/>
                  <a:gd name="connsiteY7" fmla="*/ 265818 h 288448"/>
                  <a:gd name="connsiteX8" fmla="*/ 1392865 w 3110023"/>
                  <a:gd name="connsiteY8" fmla="*/ 5320 h 288448"/>
                  <a:gd name="connsiteX9" fmla="*/ 1584251 w 3110023"/>
                  <a:gd name="connsiteY9" fmla="*/ 265818 h 288448"/>
                  <a:gd name="connsiteX10" fmla="*/ 1770321 w 3110023"/>
                  <a:gd name="connsiteY10" fmla="*/ 5320 h 288448"/>
                  <a:gd name="connsiteX11" fmla="*/ 1972339 w 3110023"/>
                  <a:gd name="connsiteY11" fmla="*/ 265818 h 288448"/>
                  <a:gd name="connsiteX12" fmla="*/ 2158409 w 3110023"/>
                  <a:gd name="connsiteY12" fmla="*/ 4 h 288448"/>
                  <a:gd name="connsiteX13" fmla="*/ 2360428 w 3110023"/>
                  <a:gd name="connsiteY13" fmla="*/ 271134 h 288448"/>
                  <a:gd name="connsiteX14" fmla="*/ 2541181 w 3110023"/>
                  <a:gd name="connsiteY14" fmla="*/ 4 h 288448"/>
                  <a:gd name="connsiteX15" fmla="*/ 2743200 w 3110023"/>
                  <a:gd name="connsiteY15" fmla="*/ 271134 h 288448"/>
                  <a:gd name="connsiteX16" fmla="*/ 2934586 w 3110023"/>
                  <a:gd name="connsiteY16" fmla="*/ 4 h 288448"/>
                  <a:gd name="connsiteX17" fmla="*/ 3110023 w 3110023"/>
                  <a:gd name="connsiteY17" fmla="*/ 265818 h 28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0023" h="288448">
                    <a:moveTo>
                      <a:pt x="0" y="212655"/>
                    </a:moveTo>
                    <a:cubicBezTo>
                      <a:pt x="24809" y="262273"/>
                      <a:pt x="49619" y="311892"/>
                      <a:pt x="90377" y="276450"/>
                    </a:cubicBezTo>
                    <a:cubicBezTo>
                      <a:pt x="131135" y="241008"/>
                      <a:pt x="184298" y="890"/>
                      <a:pt x="244549" y="4"/>
                    </a:cubicBezTo>
                    <a:cubicBezTo>
                      <a:pt x="304800" y="-882"/>
                      <a:pt x="386317" y="271134"/>
                      <a:pt x="451884" y="271134"/>
                    </a:cubicBezTo>
                    <a:cubicBezTo>
                      <a:pt x="517451" y="271134"/>
                      <a:pt x="574158" y="890"/>
                      <a:pt x="637953" y="4"/>
                    </a:cubicBezTo>
                    <a:cubicBezTo>
                      <a:pt x="701748" y="-882"/>
                      <a:pt x="770861" y="264932"/>
                      <a:pt x="834656" y="265818"/>
                    </a:cubicBezTo>
                    <a:cubicBezTo>
                      <a:pt x="898451" y="266704"/>
                      <a:pt x="956044" y="5320"/>
                      <a:pt x="1020725" y="5320"/>
                    </a:cubicBezTo>
                    <a:cubicBezTo>
                      <a:pt x="1085406" y="5320"/>
                      <a:pt x="1160721" y="265818"/>
                      <a:pt x="1222744" y="265818"/>
                    </a:cubicBezTo>
                    <a:cubicBezTo>
                      <a:pt x="1284767" y="265818"/>
                      <a:pt x="1332614" y="5320"/>
                      <a:pt x="1392865" y="5320"/>
                    </a:cubicBezTo>
                    <a:cubicBezTo>
                      <a:pt x="1453116" y="5320"/>
                      <a:pt x="1521342" y="265818"/>
                      <a:pt x="1584251" y="265818"/>
                    </a:cubicBezTo>
                    <a:cubicBezTo>
                      <a:pt x="1647160" y="265818"/>
                      <a:pt x="1705640" y="5320"/>
                      <a:pt x="1770321" y="5320"/>
                    </a:cubicBezTo>
                    <a:cubicBezTo>
                      <a:pt x="1835002" y="5320"/>
                      <a:pt x="1907658" y="266704"/>
                      <a:pt x="1972339" y="265818"/>
                    </a:cubicBezTo>
                    <a:cubicBezTo>
                      <a:pt x="2037020" y="264932"/>
                      <a:pt x="2093728" y="-882"/>
                      <a:pt x="2158409" y="4"/>
                    </a:cubicBezTo>
                    <a:cubicBezTo>
                      <a:pt x="2223090" y="890"/>
                      <a:pt x="2296633" y="271134"/>
                      <a:pt x="2360428" y="271134"/>
                    </a:cubicBezTo>
                    <a:cubicBezTo>
                      <a:pt x="2424223" y="271134"/>
                      <a:pt x="2477386" y="4"/>
                      <a:pt x="2541181" y="4"/>
                    </a:cubicBezTo>
                    <a:cubicBezTo>
                      <a:pt x="2604976" y="4"/>
                      <a:pt x="2677633" y="271134"/>
                      <a:pt x="2743200" y="271134"/>
                    </a:cubicBezTo>
                    <a:cubicBezTo>
                      <a:pt x="2808767" y="271134"/>
                      <a:pt x="2873449" y="890"/>
                      <a:pt x="2934586" y="4"/>
                    </a:cubicBezTo>
                    <a:cubicBezTo>
                      <a:pt x="2995723" y="-882"/>
                      <a:pt x="3052873" y="132468"/>
                      <a:pt x="3110023" y="265818"/>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a:endParaRPr lang="en-US" sz="1100" dirty="0">
                  <a:solidFill>
                    <a:schemeClr val="bg1">
                      <a:lumMod val="50000"/>
                    </a:schemeClr>
                  </a:solidFill>
                </a:endParaRPr>
              </a:p>
            </p:txBody>
          </p:sp>
          <p:grpSp>
            <p:nvGrpSpPr>
              <p:cNvPr id="11" name="Gruppieren 30">
                <a:extLst>
                  <a:ext uri="{FF2B5EF4-FFF2-40B4-BE49-F238E27FC236}">
                    <a16:creationId xmlns:a16="http://schemas.microsoft.com/office/drawing/2014/main" id="{CA80D294-E10E-50B7-A9E0-3EB108758E57}"/>
                  </a:ext>
                </a:extLst>
              </p:cNvPr>
              <p:cNvGrpSpPr/>
              <p:nvPr/>
            </p:nvGrpSpPr>
            <p:grpSpPr>
              <a:xfrm>
                <a:off x="5808594" y="3651947"/>
                <a:ext cx="342000" cy="284151"/>
                <a:chOff x="5652120" y="3662143"/>
                <a:chExt cx="342000" cy="284151"/>
              </a:xfrm>
            </p:grpSpPr>
            <p:grpSp>
              <p:nvGrpSpPr>
                <p:cNvPr id="12" name="Gruppieren 29">
                  <a:extLst>
                    <a:ext uri="{FF2B5EF4-FFF2-40B4-BE49-F238E27FC236}">
                      <a16:creationId xmlns:a16="http://schemas.microsoft.com/office/drawing/2014/main" id="{5EC49BC8-1885-0E2F-F0FB-76B4B07CDCC4}"/>
                    </a:ext>
                  </a:extLst>
                </p:cNvPr>
                <p:cNvGrpSpPr/>
                <p:nvPr/>
              </p:nvGrpSpPr>
              <p:grpSpPr>
                <a:xfrm>
                  <a:off x="5652120" y="3884704"/>
                  <a:ext cx="342000" cy="61590"/>
                  <a:chOff x="5652120" y="3884704"/>
                  <a:chExt cx="342000" cy="61590"/>
                </a:xfrm>
              </p:grpSpPr>
              <p:cxnSp>
                <p:nvCxnSpPr>
                  <p:cNvPr id="14" name="Gerade Verbindung mit Pfeil 55">
                    <a:extLst>
                      <a:ext uri="{FF2B5EF4-FFF2-40B4-BE49-F238E27FC236}">
                        <a16:creationId xmlns:a16="http://schemas.microsoft.com/office/drawing/2014/main" id="{44B9DD1F-CCF9-1003-5383-439E06B9D7DB}"/>
                      </a:ext>
                    </a:extLst>
                  </p:cNvPr>
                  <p:cNvCxnSpPr/>
                  <p:nvPr/>
                </p:nvCxnSpPr>
                <p:spPr>
                  <a:xfrm>
                    <a:off x="5652120" y="3914853"/>
                    <a:ext cx="342000" cy="1293"/>
                  </a:xfrm>
                  <a:prstGeom prst="straightConnector1">
                    <a:avLst/>
                  </a:prstGeom>
                  <a:ln w="19050">
                    <a:solidFill>
                      <a:schemeClr val="bg1">
                        <a:lumMod val="50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5" name="Gerader Verbinder 56">
                    <a:extLst>
                      <a:ext uri="{FF2B5EF4-FFF2-40B4-BE49-F238E27FC236}">
                        <a16:creationId xmlns:a16="http://schemas.microsoft.com/office/drawing/2014/main" id="{7EDC1023-838B-7B59-D1F5-6C0B65ED81B2}"/>
                      </a:ext>
                    </a:extLst>
                  </p:cNvPr>
                  <p:cNvCxnSpPr/>
                  <p:nvPr/>
                </p:nvCxnSpPr>
                <p:spPr>
                  <a:xfrm>
                    <a:off x="5652120" y="3884704"/>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57">
                    <a:extLst>
                      <a:ext uri="{FF2B5EF4-FFF2-40B4-BE49-F238E27FC236}">
                        <a16:creationId xmlns:a16="http://schemas.microsoft.com/office/drawing/2014/main" id="{85620EBC-EF91-25EE-E5F0-E93578A98458}"/>
                      </a:ext>
                    </a:extLst>
                  </p:cNvPr>
                  <p:cNvCxnSpPr/>
                  <p:nvPr/>
                </p:nvCxnSpPr>
                <p:spPr>
                  <a:xfrm>
                    <a:off x="5988997" y="3884704"/>
                    <a:ext cx="0" cy="6159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Textfeld 60">
                  <a:extLst>
                    <a:ext uri="{FF2B5EF4-FFF2-40B4-BE49-F238E27FC236}">
                      <a16:creationId xmlns:a16="http://schemas.microsoft.com/office/drawing/2014/main" id="{6E58D9AC-8B3F-C5A4-B426-14DE60731ECD}"/>
                    </a:ext>
                  </a:extLst>
                </p:cNvPr>
                <p:cNvSpPr txBox="1"/>
                <p:nvPr/>
              </p:nvSpPr>
              <p:spPr>
                <a:xfrm>
                  <a:off x="5741638" y="3662143"/>
                  <a:ext cx="162964" cy="261610"/>
                </a:xfrm>
                <a:prstGeom prst="rect">
                  <a:avLst/>
                </a:prstGeom>
                <a:noFill/>
                <a:ln>
                  <a:noFill/>
                </a:ln>
              </p:spPr>
              <p:txBody>
                <a:bodyPr wrap="square" rtlCol="0">
                  <a:spAutoFit/>
                </a:bodyPr>
                <a:lstStyle/>
                <a:p>
                  <a:pPr algn="ctr" eaLnBrk="0" latinLnBrk="0"/>
                  <a:r>
                    <a:rPr lang="el-GR" sz="1100" dirty="0">
                      <a:solidFill>
                        <a:schemeClr val="bg1">
                          <a:lumMod val="50000"/>
                        </a:schemeClr>
                      </a:solidFill>
                      <a:latin typeface="Oswald Regular" panose="02000503000000000000" pitchFamily="2" charset="0"/>
                    </a:rPr>
                    <a:t>λ</a:t>
                  </a:r>
                  <a:endParaRPr lang="en-US" sz="1100" dirty="0">
                    <a:solidFill>
                      <a:schemeClr val="bg1">
                        <a:lumMod val="50000"/>
                      </a:schemeClr>
                    </a:solidFill>
                    <a:latin typeface="Oswald Regular" panose="02000503000000000000" pitchFamily="2" charset="0"/>
                  </a:endParaRPr>
                </a:p>
              </p:txBody>
            </p:sp>
          </p:grpSp>
        </p:grpSp>
        <p:sp>
          <p:nvSpPr>
            <p:cNvPr id="8" name="Textfeld 63">
              <a:extLst>
                <a:ext uri="{FF2B5EF4-FFF2-40B4-BE49-F238E27FC236}">
                  <a16:creationId xmlns:a16="http://schemas.microsoft.com/office/drawing/2014/main" id="{34BCC89C-23A7-CB2C-D407-FAD9CE876FD5}"/>
                </a:ext>
              </a:extLst>
            </p:cNvPr>
            <p:cNvSpPr txBox="1"/>
            <p:nvPr/>
          </p:nvSpPr>
          <p:spPr>
            <a:xfrm>
              <a:off x="2023196" y="3363838"/>
              <a:ext cx="1895071" cy="461665"/>
            </a:xfrm>
            <a:prstGeom prst="rect">
              <a:avLst/>
            </a:prstGeom>
            <a:noFill/>
            <a:ln>
              <a:noFill/>
            </a:ln>
          </p:spPr>
          <p:txBody>
            <a:bodyPr wrap="none" rtlCol="0">
              <a:spAutoFit/>
            </a:bodyPr>
            <a:lstStyle/>
            <a:p>
              <a:pPr eaLnBrk="0" latinLnBrk="0"/>
              <a:r>
                <a:rPr lang="de-DE" sz="1200" dirty="0">
                  <a:solidFill>
                    <a:schemeClr val="bg1">
                      <a:lumMod val="50000"/>
                    </a:schemeClr>
                  </a:solidFill>
                  <a:latin typeface="Oswald Regular" panose="02000503000000000000" pitchFamily="2" charset="0"/>
                </a:rPr>
                <a:t>Lower frequency (</a:t>
              </a:r>
              <a:r>
                <a:rPr lang="en-US" altLang="de-DE" sz="1200" i="1" dirty="0">
                  <a:solidFill>
                    <a:schemeClr val="bg1">
                      <a:lumMod val="50000"/>
                    </a:schemeClr>
                  </a:solidFill>
                  <a:latin typeface="Symbol" panose="05050102010706020507" pitchFamily="18" charset="2"/>
                </a:rPr>
                <a:t>u</a:t>
              </a:r>
              <a:r>
                <a:rPr lang="en-US" altLang="de-DE" sz="1200" dirty="0">
                  <a:solidFill>
                    <a:schemeClr val="bg1">
                      <a:lumMod val="50000"/>
                    </a:schemeClr>
                  </a:solidFill>
                  <a:latin typeface="Arial" panose="020B0604020202020204" pitchFamily="34" charset="0"/>
                </a:rPr>
                <a:t> </a:t>
              </a:r>
              <a:r>
                <a:rPr lang="de-DE" sz="1200" dirty="0">
                  <a:solidFill>
                    <a:schemeClr val="bg1">
                      <a:lumMod val="50000"/>
                    </a:schemeClr>
                  </a:solidFill>
                  <a:latin typeface="Oswald Regular" panose="02000503000000000000" pitchFamily="2" charset="0"/>
                </a:rPr>
                <a:t>)</a:t>
              </a:r>
            </a:p>
            <a:p>
              <a:pPr eaLnBrk="0" latinLnBrk="0"/>
              <a:r>
                <a:rPr lang="de-DE" sz="1200" dirty="0">
                  <a:solidFill>
                    <a:schemeClr val="bg1">
                      <a:lumMod val="50000"/>
                    </a:schemeClr>
                  </a:solidFill>
                  <a:latin typeface="Oswald Regular" panose="02000503000000000000" pitchFamily="2" charset="0"/>
                  <a:sym typeface="Wingdings" panose="05000000000000000000" pitchFamily="2" charset="2"/>
                </a:rPr>
                <a:t> Longer wavelength</a:t>
              </a:r>
              <a:r>
                <a:rPr lang="de-DE" sz="1200" dirty="0">
                  <a:solidFill>
                    <a:schemeClr val="bg1">
                      <a:lumMod val="50000"/>
                    </a:schemeClr>
                  </a:solidFill>
                  <a:latin typeface="Oswald Regular" panose="02000503000000000000" pitchFamily="2" charset="0"/>
                </a:rPr>
                <a:t> (</a:t>
              </a:r>
              <a:r>
                <a:rPr lang="el-GR" sz="1200" dirty="0">
                  <a:solidFill>
                    <a:schemeClr val="bg1">
                      <a:lumMod val="50000"/>
                    </a:schemeClr>
                  </a:solidFill>
                  <a:latin typeface="Oswald Regular" panose="02000503000000000000" pitchFamily="2" charset="0"/>
                </a:rPr>
                <a:t>λ</a:t>
              </a:r>
              <a:r>
                <a:rPr lang="de-DE" sz="1200" dirty="0">
                  <a:solidFill>
                    <a:schemeClr val="bg1">
                      <a:lumMod val="50000"/>
                    </a:schemeClr>
                  </a:solidFill>
                  <a:latin typeface="Oswald Regular" panose="02000503000000000000" pitchFamily="2" charset="0"/>
                </a:rPr>
                <a:t>)</a:t>
              </a:r>
              <a:endParaRPr lang="en-US" sz="1200" dirty="0">
                <a:solidFill>
                  <a:schemeClr val="bg1">
                    <a:lumMod val="50000"/>
                  </a:schemeClr>
                </a:solidFill>
                <a:latin typeface="Oswald Regular" panose="02000503000000000000" pitchFamily="2" charset="0"/>
              </a:endParaRPr>
            </a:p>
          </p:txBody>
        </p:sp>
        <p:sp>
          <p:nvSpPr>
            <p:cNvPr id="9" name="Textfeld 64">
              <a:extLst>
                <a:ext uri="{FF2B5EF4-FFF2-40B4-BE49-F238E27FC236}">
                  <a16:creationId xmlns:a16="http://schemas.microsoft.com/office/drawing/2014/main" id="{AC49500E-2B66-4077-FFC8-7FDE56E9CD7C}"/>
                </a:ext>
              </a:extLst>
            </p:cNvPr>
            <p:cNvSpPr txBox="1"/>
            <p:nvPr/>
          </p:nvSpPr>
          <p:spPr>
            <a:xfrm>
              <a:off x="2023196" y="4447784"/>
              <a:ext cx="1663503" cy="646331"/>
            </a:xfrm>
            <a:prstGeom prst="rect">
              <a:avLst/>
            </a:prstGeom>
            <a:noFill/>
            <a:ln>
              <a:noFill/>
            </a:ln>
          </p:spPr>
          <p:txBody>
            <a:bodyPr wrap="square" rtlCol="0">
              <a:spAutoFit/>
            </a:bodyPr>
            <a:lstStyle/>
            <a:p>
              <a:pPr eaLnBrk="0" latinLnBrk="0"/>
              <a:r>
                <a:rPr lang="de-DE" sz="1200" dirty="0">
                  <a:solidFill>
                    <a:schemeClr val="bg1">
                      <a:lumMod val="50000"/>
                    </a:schemeClr>
                  </a:solidFill>
                  <a:latin typeface="Oswald Regular" panose="02000503000000000000" pitchFamily="2" charset="0"/>
                </a:rPr>
                <a:t>Higher frequency (</a:t>
              </a:r>
              <a:r>
                <a:rPr lang="en-US" altLang="de-DE" sz="1200" i="1" dirty="0">
                  <a:solidFill>
                    <a:schemeClr val="bg1">
                      <a:lumMod val="50000"/>
                    </a:schemeClr>
                  </a:solidFill>
                  <a:latin typeface="Symbol" panose="05050102010706020507" pitchFamily="18" charset="2"/>
                </a:rPr>
                <a:t>u</a:t>
              </a:r>
              <a:r>
                <a:rPr lang="en-US" altLang="de-DE" sz="1200" dirty="0">
                  <a:solidFill>
                    <a:schemeClr val="bg1">
                      <a:lumMod val="50000"/>
                    </a:schemeClr>
                  </a:solidFill>
                  <a:latin typeface="Arial" panose="020B0604020202020204" pitchFamily="34" charset="0"/>
                </a:rPr>
                <a:t> </a:t>
              </a:r>
              <a:r>
                <a:rPr lang="de-DE" sz="1200" dirty="0">
                  <a:solidFill>
                    <a:schemeClr val="bg1">
                      <a:lumMod val="50000"/>
                    </a:schemeClr>
                  </a:solidFill>
                  <a:latin typeface="Oswald Regular" panose="02000503000000000000" pitchFamily="2" charset="0"/>
                </a:rPr>
                <a:t>)</a:t>
              </a:r>
            </a:p>
            <a:p>
              <a:pPr eaLnBrk="0" latinLnBrk="0"/>
              <a:r>
                <a:rPr lang="de-DE" sz="1200" dirty="0">
                  <a:solidFill>
                    <a:schemeClr val="bg1">
                      <a:lumMod val="50000"/>
                    </a:schemeClr>
                  </a:solidFill>
                  <a:latin typeface="Oswald Regular" panose="02000503000000000000" pitchFamily="2" charset="0"/>
                  <a:sym typeface="Wingdings" panose="05000000000000000000" pitchFamily="2" charset="2"/>
                </a:rPr>
                <a:t> Shorter wavelength </a:t>
              </a:r>
              <a:r>
                <a:rPr lang="de-DE" sz="1200" dirty="0">
                  <a:solidFill>
                    <a:schemeClr val="bg1">
                      <a:lumMod val="50000"/>
                    </a:schemeClr>
                  </a:solidFill>
                  <a:latin typeface="Oswald Regular" panose="02000503000000000000" pitchFamily="2" charset="0"/>
                </a:rPr>
                <a:t>(</a:t>
              </a:r>
              <a:r>
                <a:rPr lang="el-GR" sz="1200" dirty="0">
                  <a:solidFill>
                    <a:schemeClr val="bg1">
                      <a:lumMod val="50000"/>
                    </a:schemeClr>
                  </a:solidFill>
                  <a:latin typeface="Oswald Regular" panose="02000503000000000000" pitchFamily="2" charset="0"/>
                </a:rPr>
                <a:t>λ</a:t>
              </a:r>
              <a:r>
                <a:rPr lang="de-DE" sz="1200" dirty="0">
                  <a:solidFill>
                    <a:schemeClr val="bg1">
                      <a:lumMod val="50000"/>
                    </a:schemeClr>
                  </a:solidFill>
                  <a:latin typeface="Oswald Regular" panose="02000503000000000000" pitchFamily="2" charset="0"/>
                </a:rPr>
                <a:t>)</a:t>
              </a:r>
              <a:endParaRPr lang="en-US" sz="1200" dirty="0">
                <a:solidFill>
                  <a:schemeClr val="bg1">
                    <a:lumMod val="50000"/>
                  </a:schemeClr>
                </a:solidFill>
                <a:latin typeface="Oswald Regular" panose="02000503000000000000" pitchFamily="2" charset="0"/>
              </a:endParaRPr>
            </a:p>
          </p:txBody>
        </p:sp>
      </p:grpSp>
    </p:spTree>
    <p:extLst>
      <p:ext uri="{BB962C8B-B14F-4D97-AF65-F5344CB8AC3E}">
        <p14:creationId xmlns:p14="http://schemas.microsoft.com/office/powerpoint/2010/main" val="3882209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23636-85CF-73B5-98CD-2465807BB211}"/>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de-DE"/>
              <a:t>Reflectance of surface coatings</a:t>
            </a:r>
            <a:endParaRPr lang="de-DE" dirty="0"/>
          </a:p>
        </p:txBody>
      </p:sp>
      <p:pic>
        <p:nvPicPr>
          <p:cNvPr id="3" name="Immagine 2">
            <a:extLst>
              <a:ext uri="{FF2B5EF4-FFF2-40B4-BE49-F238E27FC236}">
                <a16:creationId xmlns:a16="http://schemas.microsoft.com/office/drawing/2014/main" id="{0EEAC231-4C78-5F1E-00B2-F238B3B08788}"/>
              </a:ext>
            </a:extLst>
          </p:cNvPr>
          <p:cNvPicPr>
            <a:picLocks noChangeAspect="1"/>
          </p:cNvPicPr>
          <p:nvPr/>
        </p:nvPicPr>
        <p:blipFill>
          <a:blip r:embed="rId3"/>
          <a:stretch>
            <a:fillRect/>
          </a:stretch>
        </p:blipFill>
        <p:spPr>
          <a:xfrm>
            <a:off x="1378948" y="966199"/>
            <a:ext cx="8991687" cy="5701669"/>
          </a:xfrm>
          <a:prstGeom prst="rect">
            <a:avLst/>
          </a:prstGeom>
        </p:spPr>
      </p:pic>
    </p:spTree>
    <p:extLst>
      <p:ext uri="{BB962C8B-B14F-4D97-AF65-F5344CB8AC3E}">
        <p14:creationId xmlns:p14="http://schemas.microsoft.com/office/powerpoint/2010/main" val="225172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7AEC9D6-5976-B4DF-63FA-9F4132821FA3}"/>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vegetation</a:t>
            </a:r>
            <a:r>
              <a:rPr lang="de-DE" dirty="0"/>
              <a:t> (I)</a:t>
            </a:r>
          </a:p>
        </p:txBody>
      </p:sp>
      <p:pic>
        <p:nvPicPr>
          <p:cNvPr id="5" name="Immagine 4">
            <a:extLst>
              <a:ext uri="{FF2B5EF4-FFF2-40B4-BE49-F238E27FC236}">
                <a16:creationId xmlns:a16="http://schemas.microsoft.com/office/drawing/2014/main" id="{D199C643-A320-2699-63C4-51B696389801}"/>
              </a:ext>
            </a:extLst>
          </p:cNvPr>
          <p:cNvPicPr>
            <a:picLocks noChangeAspect="1"/>
          </p:cNvPicPr>
          <p:nvPr/>
        </p:nvPicPr>
        <p:blipFill>
          <a:blip r:embed="rId3"/>
          <a:stretch>
            <a:fillRect/>
          </a:stretch>
        </p:blipFill>
        <p:spPr>
          <a:xfrm>
            <a:off x="1135550" y="988845"/>
            <a:ext cx="10116029" cy="5679023"/>
          </a:xfrm>
          <a:prstGeom prst="rect">
            <a:avLst/>
          </a:prstGeom>
        </p:spPr>
      </p:pic>
    </p:spTree>
    <p:extLst>
      <p:ext uri="{BB962C8B-B14F-4D97-AF65-F5344CB8AC3E}">
        <p14:creationId xmlns:p14="http://schemas.microsoft.com/office/powerpoint/2010/main" val="2961163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CAB64-42ED-38D9-55BA-70F29A584A07}"/>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vegetation</a:t>
            </a:r>
            <a:r>
              <a:rPr lang="de-DE" dirty="0"/>
              <a:t> (II)</a:t>
            </a:r>
          </a:p>
        </p:txBody>
      </p:sp>
      <p:pic>
        <p:nvPicPr>
          <p:cNvPr id="3" name="Immagine 2">
            <a:extLst>
              <a:ext uri="{FF2B5EF4-FFF2-40B4-BE49-F238E27FC236}">
                <a16:creationId xmlns:a16="http://schemas.microsoft.com/office/drawing/2014/main" id="{E40AFEF8-9D10-4E94-6FC0-FF0D6C646B58}"/>
              </a:ext>
            </a:extLst>
          </p:cNvPr>
          <p:cNvPicPr>
            <a:picLocks noChangeAspect="1"/>
          </p:cNvPicPr>
          <p:nvPr/>
        </p:nvPicPr>
        <p:blipFill>
          <a:blip r:embed="rId3"/>
          <a:stretch>
            <a:fillRect/>
          </a:stretch>
        </p:blipFill>
        <p:spPr>
          <a:xfrm>
            <a:off x="2463088" y="1005438"/>
            <a:ext cx="7015449" cy="5836164"/>
          </a:xfrm>
          <a:prstGeom prst="rect">
            <a:avLst/>
          </a:prstGeom>
        </p:spPr>
      </p:pic>
    </p:spTree>
    <p:extLst>
      <p:ext uri="{BB962C8B-B14F-4D97-AF65-F5344CB8AC3E}">
        <p14:creationId xmlns:p14="http://schemas.microsoft.com/office/powerpoint/2010/main" val="1165170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DE7BB-CC59-96E9-B902-F1983DCB9372}"/>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vegetation</a:t>
            </a:r>
            <a:r>
              <a:rPr lang="de-DE" dirty="0"/>
              <a:t> (III)</a:t>
            </a:r>
          </a:p>
        </p:txBody>
      </p:sp>
      <p:pic>
        <p:nvPicPr>
          <p:cNvPr id="3" name="Immagine 2">
            <a:extLst>
              <a:ext uri="{FF2B5EF4-FFF2-40B4-BE49-F238E27FC236}">
                <a16:creationId xmlns:a16="http://schemas.microsoft.com/office/drawing/2014/main" id="{5F99A208-2CE2-B07A-C22F-91C9FD4A5127}"/>
              </a:ext>
            </a:extLst>
          </p:cNvPr>
          <p:cNvPicPr>
            <a:picLocks noChangeAspect="1"/>
          </p:cNvPicPr>
          <p:nvPr/>
        </p:nvPicPr>
        <p:blipFill>
          <a:blip r:embed="rId3"/>
          <a:stretch>
            <a:fillRect/>
          </a:stretch>
        </p:blipFill>
        <p:spPr>
          <a:xfrm>
            <a:off x="1330061" y="966041"/>
            <a:ext cx="9174388" cy="5722036"/>
          </a:xfrm>
          <a:prstGeom prst="rect">
            <a:avLst/>
          </a:prstGeom>
        </p:spPr>
      </p:pic>
    </p:spTree>
    <p:extLst>
      <p:ext uri="{BB962C8B-B14F-4D97-AF65-F5344CB8AC3E}">
        <p14:creationId xmlns:p14="http://schemas.microsoft.com/office/powerpoint/2010/main" val="3857049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620DD4-58CA-B9C8-1CE7-3923178D45F1}"/>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soil</a:t>
            </a:r>
            <a:endParaRPr lang="de-DE" dirty="0"/>
          </a:p>
        </p:txBody>
      </p:sp>
      <p:pic>
        <p:nvPicPr>
          <p:cNvPr id="4" name="Immagine 3">
            <a:extLst>
              <a:ext uri="{FF2B5EF4-FFF2-40B4-BE49-F238E27FC236}">
                <a16:creationId xmlns:a16="http://schemas.microsoft.com/office/drawing/2014/main" id="{D2628215-8FA9-1E1A-E22E-4115815EE324}"/>
              </a:ext>
            </a:extLst>
          </p:cNvPr>
          <p:cNvPicPr>
            <a:picLocks noChangeAspect="1"/>
          </p:cNvPicPr>
          <p:nvPr/>
        </p:nvPicPr>
        <p:blipFill>
          <a:blip r:embed="rId3"/>
          <a:stretch>
            <a:fillRect/>
          </a:stretch>
        </p:blipFill>
        <p:spPr>
          <a:xfrm>
            <a:off x="2329274" y="943739"/>
            <a:ext cx="7089917" cy="5724129"/>
          </a:xfrm>
          <a:prstGeom prst="rect">
            <a:avLst/>
          </a:prstGeom>
        </p:spPr>
      </p:pic>
    </p:spTree>
    <p:extLst>
      <p:ext uri="{BB962C8B-B14F-4D97-AF65-F5344CB8AC3E}">
        <p14:creationId xmlns:p14="http://schemas.microsoft.com/office/powerpoint/2010/main" val="2320162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380C3-9B7B-2DC9-580A-411469679293}"/>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water</a:t>
            </a:r>
            <a:r>
              <a:rPr lang="de-DE" dirty="0"/>
              <a:t> (I)</a:t>
            </a:r>
          </a:p>
        </p:txBody>
      </p:sp>
      <p:pic>
        <p:nvPicPr>
          <p:cNvPr id="3" name="Immagine 2">
            <a:extLst>
              <a:ext uri="{FF2B5EF4-FFF2-40B4-BE49-F238E27FC236}">
                <a16:creationId xmlns:a16="http://schemas.microsoft.com/office/drawing/2014/main" id="{EB74EAB2-2343-F8C3-8848-BC80728E99B2}"/>
              </a:ext>
            </a:extLst>
          </p:cNvPr>
          <p:cNvPicPr>
            <a:picLocks noChangeAspect="1"/>
          </p:cNvPicPr>
          <p:nvPr/>
        </p:nvPicPr>
        <p:blipFill>
          <a:blip r:embed="rId3"/>
          <a:stretch>
            <a:fillRect/>
          </a:stretch>
        </p:blipFill>
        <p:spPr>
          <a:xfrm>
            <a:off x="718557" y="948372"/>
            <a:ext cx="11119334" cy="5207102"/>
          </a:xfrm>
          <a:prstGeom prst="rect">
            <a:avLst/>
          </a:prstGeom>
        </p:spPr>
      </p:pic>
    </p:spTree>
    <p:extLst>
      <p:ext uri="{BB962C8B-B14F-4D97-AF65-F5344CB8AC3E}">
        <p14:creationId xmlns:p14="http://schemas.microsoft.com/office/powerpoint/2010/main" val="4283330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39CAC-EB0B-A15A-4B3D-B484A2F6B1CA}"/>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water</a:t>
            </a:r>
            <a:r>
              <a:rPr lang="de-DE" dirty="0"/>
              <a:t> (II)</a:t>
            </a:r>
          </a:p>
        </p:txBody>
      </p:sp>
      <p:pic>
        <p:nvPicPr>
          <p:cNvPr id="3" name="Immagine 2">
            <a:extLst>
              <a:ext uri="{FF2B5EF4-FFF2-40B4-BE49-F238E27FC236}">
                <a16:creationId xmlns:a16="http://schemas.microsoft.com/office/drawing/2014/main" id="{D21DF8E6-4D55-DB48-4C69-1F92BE157EFB}"/>
              </a:ext>
            </a:extLst>
          </p:cNvPr>
          <p:cNvPicPr>
            <a:picLocks noChangeAspect="1"/>
          </p:cNvPicPr>
          <p:nvPr/>
        </p:nvPicPr>
        <p:blipFill>
          <a:blip r:embed="rId3"/>
          <a:stretch>
            <a:fillRect/>
          </a:stretch>
        </p:blipFill>
        <p:spPr>
          <a:xfrm>
            <a:off x="1513613" y="887983"/>
            <a:ext cx="8912778" cy="5606700"/>
          </a:xfrm>
          <a:prstGeom prst="rect">
            <a:avLst/>
          </a:prstGeom>
        </p:spPr>
      </p:pic>
    </p:spTree>
    <p:extLst>
      <p:ext uri="{BB962C8B-B14F-4D97-AF65-F5344CB8AC3E}">
        <p14:creationId xmlns:p14="http://schemas.microsoft.com/office/powerpoint/2010/main" val="2205399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763F0-B728-A6E0-F58F-84FD0BC7C49E}"/>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water</a:t>
            </a:r>
            <a:r>
              <a:rPr lang="de-DE" dirty="0"/>
              <a:t> (III)</a:t>
            </a:r>
          </a:p>
        </p:txBody>
      </p:sp>
      <p:pic>
        <p:nvPicPr>
          <p:cNvPr id="3" name="Immagine 2">
            <a:extLst>
              <a:ext uri="{FF2B5EF4-FFF2-40B4-BE49-F238E27FC236}">
                <a16:creationId xmlns:a16="http://schemas.microsoft.com/office/drawing/2014/main" id="{01AED1FE-9FE7-AACC-C6B3-FCFC24C40194}"/>
              </a:ext>
            </a:extLst>
          </p:cNvPr>
          <p:cNvPicPr>
            <a:picLocks noChangeAspect="1"/>
          </p:cNvPicPr>
          <p:nvPr/>
        </p:nvPicPr>
        <p:blipFill>
          <a:blip r:embed="rId3"/>
          <a:stretch>
            <a:fillRect/>
          </a:stretch>
        </p:blipFill>
        <p:spPr>
          <a:xfrm>
            <a:off x="838404" y="889912"/>
            <a:ext cx="10156699" cy="5697247"/>
          </a:xfrm>
          <a:prstGeom prst="rect">
            <a:avLst/>
          </a:prstGeom>
        </p:spPr>
      </p:pic>
    </p:spTree>
    <p:extLst>
      <p:ext uri="{BB962C8B-B14F-4D97-AF65-F5344CB8AC3E}">
        <p14:creationId xmlns:p14="http://schemas.microsoft.com/office/powerpoint/2010/main" val="2697917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442D8-5091-7E3E-A656-9EA6B31622F0}"/>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phytopigments</a:t>
            </a:r>
            <a:endParaRPr lang="de-DE" dirty="0"/>
          </a:p>
        </p:txBody>
      </p:sp>
      <p:pic>
        <p:nvPicPr>
          <p:cNvPr id="3" name="Immagine 2">
            <a:extLst>
              <a:ext uri="{FF2B5EF4-FFF2-40B4-BE49-F238E27FC236}">
                <a16:creationId xmlns:a16="http://schemas.microsoft.com/office/drawing/2014/main" id="{A89323CF-6922-F2B3-4352-732DA71E2A81}"/>
              </a:ext>
            </a:extLst>
          </p:cNvPr>
          <p:cNvPicPr>
            <a:picLocks noChangeAspect="1"/>
          </p:cNvPicPr>
          <p:nvPr/>
        </p:nvPicPr>
        <p:blipFill>
          <a:blip r:embed="rId3"/>
          <a:stretch>
            <a:fillRect/>
          </a:stretch>
        </p:blipFill>
        <p:spPr>
          <a:xfrm>
            <a:off x="1619672" y="827172"/>
            <a:ext cx="8690177" cy="5925943"/>
          </a:xfrm>
          <a:prstGeom prst="rect">
            <a:avLst/>
          </a:prstGeom>
        </p:spPr>
      </p:pic>
    </p:spTree>
    <p:extLst>
      <p:ext uri="{BB962C8B-B14F-4D97-AF65-F5344CB8AC3E}">
        <p14:creationId xmlns:p14="http://schemas.microsoft.com/office/powerpoint/2010/main" val="2410281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22B0B-10A6-43FF-5530-AC7139661B27}"/>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a:t>
            </a:r>
            <a:r>
              <a:rPr lang="de-DE" dirty="0" err="1"/>
              <a:t>hydrocarbons</a:t>
            </a:r>
            <a:endParaRPr lang="de-DE" dirty="0"/>
          </a:p>
        </p:txBody>
      </p:sp>
      <p:pic>
        <p:nvPicPr>
          <p:cNvPr id="3" name="Immagine 2">
            <a:extLst>
              <a:ext uri="{FF2B5EF4-FFF2-40B4-BE49-F238E27FC236}">
                <a16:creationId xmlns:a16="http://schemas.microsoft.com/office/drawing/2014/main" id="{1A332927-5D02-933C-EA26-12025586E182}"/>
              </a:ext>
            </a:extLst>
          </p:cNvPr>
          <p:cNvPicPr>
            <a:picLocks noChangeAspect="1"/>
          </p:cNvPicPr>
          <p:nvPr/>
        </p:nvPicPr>
        <p:blipFill>
          <a:blip r:embed="rId3"/>
          <a:stretch>
            <a:fillRect/>
          </a:stretch>
        </p:blipFill>
        <p:spPr>
          <a:xfrm>
            <a:off x="919395" y="971559"/>
            <a:ext cx="9630324" cy="5351181"/>
          </a:xfrm>
          <a:prstGeom prst="rect">
            <a:avLst/>
          </a:prstGeom>
        </p:spPr>
      </p:pic>
    </p:spTree>
    <p:extLst>
      <p:ext uri="{BB962C8B-B14F-4D97-AF65-F5344CB8AC3E}">
        <p14:creationId xmlns:p14="http://schemas.microsoft.com/office/powerpoint/2010/main" val="184100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08681-A3AE-5507-FF2A-8C50EC5BE2A2}"/>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dirty="0"/>
              <a:t>Electromagnetic radiation (III)</a:t>
            </a:r>
          </a:p>
        </p:txBody>
      </p:sp>
      <p:pic>
        <p:nvPicPr>
          <p:cNvPr id="20" name="Immagine 19">
            <a:extLst>
              <a:ext uri="{FF2B5EF4-FFF2-40B4-BE49-F238E27FC236}">
                <a16:creationId xmlns:a16="http://schemas.microsoft.com/office/drawing/2014/main" id="{37D75E0C-DB77-A261-0968-7EDDA0AA0C3D}"/>
              </a:ext>
            </a:extLst>
          </p:cNvPr>
          <p:cNvPicPr>
            <a:picLocks noChangeAspect="1"/>
          </p:cNvPicPr>
          <p:nvPr/>
        </p:nvPicPr>
        <p:blipFill>
          <a:blip r:embed="rId3"/>
          <a:stretch>
            <a:fillRect/>
          </a:stretch>
        </p:blipFill>
        <p:spPr>
          <a:xfrm>
            <a:off x="1029309" y="1307734"/>
            <a:ext cx="10363500" cy="4891185"/>
          </a:xfrm>
          <a:prstGeom prst="rect">
            <a:avLst/>
          </a:prstGeom>
        </p:spPr>
      </p:pic>
    </p:spTree>
    <p:extLst>
      <p:ext uri="{BB962C8B-B14F-4D97-AF65-F5344CB8AC3E}">
        <p14:creationId xmlns:p14="http://schemas.microsoft.com/office/powerpoint/2010/main" val="1030884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D8BAF-3A2B-5EF1-82D7-607ABC48AD6A}"/>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Reflectance</a:t>
            </a:r>
            <a:r>
              <a:rPr lang="de-DE" dirty="0"/>
              <a:t> </a:t>
            </a:r>
            <a:r>
              <a:rPr lang="de-DE" dirty="0" err="1"/>
              <a:t>of</a:t>
            </a:r>
            <a:r>
              <a:rPr lang="de-DE" dirty="0"/>
              <a:t> man-made </a:t>
            </a:r>
            <a:r>
              <a:rPr lang="de-DE" dirty="0" err="1"/>
              <a:t>surfaces</a:t>
            </a:r>
            <a:endParaRPr lang="de-DE" dirty="0"/>
          </a:p>
        </p:txBody>
      </p:sp>
      <p:pic>
        <p:nvPicPr>
          <p:cNvPr id="3" name="Immagine 2">
            <a:extLst>
              <a:ext uri="{FF2B5EF4-FFF2-40B4-BE49-F238E27FC236}">
                <a16:creationId xmlns:a16="http://schemas.microsoft.com/office/drawing/2014/main" id="{030C5764-542E-3AEC-F7CD-DF36627BEE2A}"/>
              </a:ext>
            </a:extLst>
          </p:cNvPr>
          <p:cNvPicPr>
            <a:picLocks noChangeAspect="1"/>
          </p:cNvPicPr>
          <p:nvPr/>
        </p:nvPicPr>
        <p:blipFill>
          <a:blip r:embed="rId3"/>
          <a:stretch>
            <a:fillRect/>
          </a:stretch>
        </p:blipFill>
        <p:spPr>
          <a:xfrm>
            <a:off x="672210" y="1037811"/>
            <a:ext cx="10847580" cy="5095360"/>
          </a:xfrm>
          <a:prstGeom prst="rect">
            <a:avLst/>
          </a:prstGeom>
        </p:spPr>
      </p:pic>
    </p:spTree>
    <p:extLst>
      <p:ext uri="{BB962C8B-B14F-4D97-AF65-F5344CB8AC3E}">
        <p14:creationId xmlns:p14="http://schemas.microsoft.com/office/powerpoint/2010/main" val="3474911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CE50E-546E-D37F-B9B5-DB0D7F440C1F}"/>
              </a:ext>
            </a:extLst>
          </p:cNvPr>
          <p:cNvSpPr txBox="1">
            <a:spLocks/>
          </p:cNvSpPr>
          <p:nvPr/>
        </p:nvSpPr>
        <p:spPr bwMode="auto">
          <a:xfrm>
            <a:off x="1625378" y="78059"/>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chlorophyll content (LCC)</a:t>
            </a:r>
          </a:p>
        </p:txBody>
      </p:sp>
      <p:pic>
        <p:nvPicPr>
          <p:cNvPr id="3" name="Immagine 2">
            <a:extLst>
              <a:ext uri="{FF2B5EF4-FFF2-40B4-BE49-F238E27FC236}">
                <a16:creationId xmlns:a16="http://schemas.microsoft.com/office/drawing/2014/main" id="{92CD3FA6-5242-7DEE-A465-161D24A3EA06}"/>
              </a:ext>
            </a:extLst>
          </p:cNvPr>
          <p:cNvPicPr>
            <a:picLocks noChangeAspect="1"/>
          </p:cNvPicPr>
          <p:nvPr/>
        </p:nvPicPr>
        <p:blipFill>
          <a:blip r:embed="rId2"/>
          <a:stretch>
            <a:fillRect/>
          </a:stretch>
        </p:blipFill>
        <p:spPr>
          <a:xfrm>
            <a:off x="783767" y="1018751"/>
            <a:ext cx="10342167" cy="5761190"/>
          </a:xfrm>
          <a:prstGeom prst="rect">
            <a:avLst/>
          </a:prstGeom>
        </p:spPr>
      </p:pic>
    </p:spTree>
    <p:extLst>
      <p:ext uri="{BB962C8B-B14F-4D97-AF65-F5344CB8AC3E}">
        <p14:creationId xmlns:p14="http://schemas.microsoft.com/office/powerpoint/2010/main" val="2767413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37DDD-1676-ED25-B8D1-AB3C8069C66E}"/>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LCC mapping example</a:t>
            </a:r>
          </a:p>
        </p:txBody>
      </p:sp>
      <p:pic>
        <p:nvPicPr>
          <p:cNvPr id="3" name="Immagine 2">
            <a:extLst>
              <a:ext uri="{FF2B5EF4-FFF2-40B4-BE49-F238E27FC236}">
                <a16:creationId xmlns:a16="http://schemas.microsoft.com/office/drawing/2014/main" id="{15E04086-B36A-1579-C6EA-08F666BE7EAC}"/>
              </a:ext>
            </a:extLst>
          </p:cNvPr>
          <p:cNvPicPr>
            <a:picLocks noChangeAspect="1"/>
          </p:cNvPicPr>
          <p:nvPr/>
        </p:nvPicPr>
        <p:blipFill>
          <a:blip r:embed="rId2"/>
          <a:stretch>
            <a:fillRect/>
          </a:stretch>
        </p:blipFill>
        <p:spPr>
          <a:xfrm>
            <a:off x="786814" y="848912"/>
            <a:ext cx="10795177" cy="5885610"/>
          </a:xfrm>
          <a:prstGeom prst="rect">
            <a:avLst/>
          </a:prstGeom>
        </p:spPr>
      </p:pic>
    </p:spTree>
    <p:extLst>
      <p:ext uri="{BB962C8B-B14F-4D97-AF65-F5344CB8AC3E}">
        <p14:creationId xmlns:p14="http://schemas.microsoft.com/office/powerpoint/2010/main" val="103922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2414C-7392-F7FC-CF4E-5818E9DC975E}"/>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carotenoid content (</a:t>
            </a:r>
            <a:r>
              <a:rPr lang="en-US" dirty="0" err="1"/>
              <a:t>C</a:t>
            </a:r>
            <a:r>
              <a:rPr lang="en-US" baseline="-25000" dirty="0" err="1"/>
              <a:t>xc</a:t>
            </a:r>
            <a:r>
              <a:rPr lang="en-US" dirty="0"/>
              <a:t>)</a:t>
            </a:r>
          </a:p>
        </p:txBody>
      </p:sp>
      <p:pic>
        <p:nvPicPr>
          <p:cNvPr id="3" name="Immagine 2">
            <a:extLst>
              <a:ext uri="{FF2B5EF4-FFF2-40B4-BE49-F238E27FC236}">
                <a16:creationId xmlns:a16="http://schemas.microsoft.com/office/drawing/2014/main" id="{9A412600-7791-0953-0C6B-B887692BE8EF}"/>
              </a:ext>
            </a:extLst>
          </p:cNvPr>
          <p:cNvPicPr>
            <a:picLocks noChangeAspect="1"/>
          </p:cNvPicPr>
          <p:nvPr/>
        </p:nvPicPr>
        <p:blipFill>
          <a:blip r:embed="rId2"/>
          <a:stretch>
            <a:fillRect/>
          </a:stretch>
        </p:blipFill>
        <p:spPr>
          <a:xfrm>
            <a:off x="1364784" y="491267"/>
            <a:ext cx="9462431" cy="6046952"/>
          </a:xfrm>
          <a:prstGeom prst="rect">
            <a:avLst/>
          </a:prstGeom>
        </p:spPr>
      </p:pic>
    </p:spTree>
    <p:extLst>
      <p:ext uri="{BB962C8B-B14F-4D97-AF65-F5344CB8AC3E}">
        <p14:creationId xmlns:p14="http://schemas.microsoft.com/office/powerpoint/2010/main" val="2187753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858F5-EC17-2556-61CA-17EECDE3DC6B}"/>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err="1"/>
              <a:t>C</a:t>
            </a:r>
            <a:r>
              <a:rPr lang="en-US" baseline="-25000" dirty="0" err="1"/>
              <a:t>xc</a:t>
            </a:r>
            <a:r>
              <a:rPr lang="en-US" dirty="0"/>
              <a:t> mapping example</a:t>
            </a:r>
          </a:p>
        </p:txBody>
      </p:sp>
      <p:pic>
        <p:nvPicPr>
          <p:cNvPr id="3" name="Immagine 2">
            <a:extLst>
              <a:ext uri="{FF2B5EF4-FFF2-40B4-BE49-F238E27FC236}">
                <a16:creationId xmlns:a16="http://schemas.microsoft.com/office/drawing/2014/main" id="{86F0BFCF-51A3-1E0F-CF66-85334BB9D8D2}"/>
              </a:ext>
            </a:extLst>
          </p:cNvPr>
          <p:cNvPicPr>
            <a:picLocks noChangeAspect="1"/>
          </p:cNvPicPr>
          <p:nvPr/>
        </p:nvPicPr>
        <p:blipFill>
          <a:blip r:embed="rId2"/>
          <a:stretch>
            <a:fillRect/>
          </a:stretch>
        </p:blipFill>
        <p:spPr>
          <a:xfrm>
            <a:off x="1241350" y="463892"/>
            <a:ext cx="11083204" cy="6093025"/>
          </a:xfrm>
          <a:prstGeom prst="rect">
            <a:avLst/>
          </a:prstGeom>
        </p:spPr>
      </p:pic>
    </p:spTree>
    <p:extLst>
      <p:ext uri="{BB962C8B-B14F-4D97-AF65-F5344CB8AC3E}">
        <p14:creationId xmlns:p14="http://schemas.microsoft.com/office/powerpoint/2010/main" val="928890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2376C-6247-D1D4-B3F4-2A934F099197}"/>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anthocyanin content (C</a:t>
            </a:r>
            <a:r>
              <a:rPr lang="en-US" baseline="-25000" dirty="0"/>
              <a:t>ant</a:t>
            </a:r>
            <a:r>
              <a:rPr lang="en-US" dirty="0"/>
              <a:t>)</a:t>
            </a:r>
          </a:p>
        </p:txBody>
      </p:sp>
      <p:pic>
        <p:nvPicPr>
          <p:cNvPr id="3" name="Immagine 2">
            <a:extLst>
              <a:ext uri="{FF2B5EF4-FFF2-40B4-BE49-F238E27FC236}">
                <a16:creationId xmlns:a16="http://schemas.microsoft.com/office/drawing/2014/main" id="{33412360-75D1-BAB7-873A-66C8E4746614}"/>
              </a:ext>
            </a:extLst>
          </p:cNvPr>
          <p:cNvPicPr>
            <a:picLocks noChangeAspect="1"/>
          </p:cNvPicPr>
          <p:nvPr/>
        </p:nvPicPr>
        <p:blipFill>
          <a:blip r:embed="rId2"/>
          <a:stretch>
            <a:fillRect/>
          </a:stretch>
        </p:blipFill>
        <p:spPr>
          <a:xfrm>
            <a:off x="784422" y="486195"/>
            <a:ext cx="10021110" cy="6431700"/>
          </a:xfrm>
          <a:prstGeom prst="rect">
            <a:avLst/>
          </a:prstGeom>
        </p:spPr>
      </p:pic>
    </p:spTree>
    <p:extLst>
      <p:ext uri="{BB962C8B-B14F-4D97-AF65-F5344CB8AC3E}">
        <p14:creationId xmlns:p14="http://schemas.microsoft.com/office/powerpoint/2010/main" val="3249546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2A956-0CDF-7FEA-5820-4C3472E60B76}"/>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water content (</a:t>
            </a:r>
            <a:r>
              <a:rPr lang="en-US" dirty="0" err="1"/>
              <a:t>C</a:t>
            </a:r>
            <a:r>
              <a:rPr lang="en-US" baseline="-25000" dirty="0" err="1"/>
              <a:t>w</a:t>
            </a:r>
            <a:r>
              <a:rPr lang="en-US" dirty="0"/>
              <a:t> / EWT)</a:t>
            </a:r>
          </a:p>
        </p:txBody>
      </p:sp>
      <p:pic>
        <p:nvPicPr>
          <p:cNvPr id="3" name="Immagine 2">
            <a:extLst>
              <a:ext uri="{FF2B5EF4-FFF2-40B4-BE49-F238E27FC236}">
                <a16:creationId xmlns:a16="http://schemas.microsoft.com/office/drawing/2014/main" id="{412CE73F-45A6-A7A3-C5C3-251401DC690B}"/>
              </a:ext>
            </a:extLst>
          </p:cNvPr>
          <p:cNvPicPr>
            <a:picLocks noChangeAspect="1"/>
          </p:cNvPicPr>
          <p:nvPr/>
        </p:nvPicPr>
        <p:blipFill>
          <a:blip r:embed="rId2"/>
          <a:stretch>
            <a:fillRect/>
          </a:stretch>
        </p:blipFill>
        <p:spPr>
          <a:xfrm>
            <a:off x="294000" y="848912"/>
            <a:ext cx="11346097" cy="5885610"/>
          </a:xfrm>
          <a:prstGeom prst="rect">
            <a:avLst/>
          </a:prstGeom>
        </p:spPr>
      </p:pic>
    </p:spTree>
    <p:extLst>
      <p:ext uri="{BB962C8B-B14F-4D97-AF65-F5344CB8AC3E}">
        <p14:creationId xmlns:p14="http://schemas.microsoft.com/office/powerpoint/2010/main" val="2180676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6CD7E-D81A-75A3-8674-E47B0CA32544}"/>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err="1"/>
              <a:t>C</a:t>
            </a:r>
            <a:r>
              <a:rPr lang="en-US" baseline="-25000" dirty="0" err="1"/>
              <a:t>w</a:t>
            </a:r>
            <a:r>
              <a:rPr lang="en-US" dirty="0"/>
              <a:t> mapping example</a:t>
            </a:r>
          </a:p>
        </p:txBody>
      </p:sp>
      <p:pic>
        <p:nvPicPr>
          <p:cNvPr id="4" name="Immagine 3">
            <a:extLst>
              <a:ext uri="{FF2B5EF4-FFF2-40B4-BE49-F238E27FC236}">
                <a16:creationId xmlns:a16="http://schemas.microsoft.com/office/drawing/2014/main" id="{BF84EC90-357C-FA78-6283-B8D3D6F48D79}"/>
              </a:ext>
            </a:extLst>
          </p:cNvPr>
          <p:cNvPicPr>
            <a:picLocks noChangeAspect="1"/>
          </p:cNvPicPr>
          <p:nvPr/>
        </p:nvPicPr>
        <p:blipFill>
          <a:blip r:embed="rId2"/>
          <a:stretch>
            <a:fillRect/>
          </a:stretch>
        </p:blipFill>
        <p:spPr>
          <a:xfrm>
            <a:off x="1209063" y="413410"/>
            <a:ext cx="11426754" cy="6444590"/>
          </a:xfrm>
          <a:prstGeom prst="rect">
            <a:avLst/>
          </a:prstGeom>
        </p:spPr>
      </p:pic>
    </p:spTree>
    <p:extLst>
      <p:ext uri="{BB962C8B-B14F-4D97-AF65-F5344CB8AC3E}">
        <p14:creationId xmlns:p14="http://schemas.microsoft.com/office/powerpoint/2010/main" val="2979924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5246A-DFFA-084D-FFFE-B472CE0F9B8D}"/>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mass per area (LMA)</a:t>
            </a:r>
          </a:p>
        </p:txBody>
      </p:sp>
      <p:pic>
        <p:nvPicPr>
          <p:cNvPr id="3" name="Immagine 2">
            <a:extLst>
              <a:ext uri="{FF2B5EF4-FFF2-40B4-BE49-F238E27FC236}">
                <a16:creationId xmlns:a16="http://schemas.microsoft.com/office/drawing/2014/main" id="{EA5701B8-23EA-653F-B0BE-6E193C0C8926}"/>
              </a:ext>
            </a:extLst>
          </p:cNvPr>
          <p:cNvPicPr>
            <a:picLocks noChangeAspect="1"/>
          </p:cNvPicPr>
          <p:nvPr/>
        </p:nvPicPr>
        <p:blipFill>
          <a:blip r:embed="rId2"/>
          <a:stretch>
            <a:fillRect/>
          </a:stretch>
        </p:blipFill>
        <p:spPr>
          <a:xfrm>
            <a:off x="568691" y="848912"/>
            <a:ext cx="10850158" cy="5775955"/>
          </a:xfrm>
          <a:prstGeom prst="rect">
            <a:avLst/>
          </a:prstGeom>
        </p:spPr>
      </p:pic>
    </p:spTree>
    <p:extLst>
      <p:ext uri="{BB962C8B-B14F-4D97-AF65-F5344CB8AC3E}">
        <p14:creationId xmlns:p14="http://schemas.microsoft.com/office/powerpoint/2010/main" val="94244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87A63-FC62-D475-8959-01ABF67C78CA}"/>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LMA mapping example</a:t>
            </a:r>
          </a:p>
        </p:txBody>
      </p:sp>
      <p:pic>
        <p:nvPicPr>
          <p:cNvPr id="3" name="Immagine 2">
            <a:extLst>
              <a:ext uri="{FF2B5EF4-FFF2-40B4-BE49-F238E27FC236}">
                <a16:creationId xmlns:a16="http://schemas.microsoft.com/office/drawing/2014/main" id="{66011D4F-403D-7BC7-1AF8-8E06CF37CC73}"/>
              </a:ext>
            </a:extLst>
          </p:cNvPr>
          <p:cNvPicPr>
            <a:picLocks noChangeAspect="1"/>
          </p:cNvPicPr>
          <p:nvPr/>
        </p:nvPicPr>
        <p:blipFill>
          <a:blip r:embed="rId2"/>
          <a:stretch>
            <a:fillRect/>
          </a:stretch>
        </p:blipFill>
        <p:spPr>
          <a:xfrm>
            <a:off x="735980" y="786786"/>
            <a:ext cx="10404088" cy="6071214"/>
          </a:xfrm>
          <a:prstGeom prst="rect">
            <a:avLst/>
          </a:prstGeom>
        </p:spPr>
      </p:pic>
    </p:spTree>
    <p:extLst>
      <p:ext uri="{BB962C8B-B14F-4D97-AF65-F5344CB8AC3E}">
        <p14:creationId xmlns:p14="http://schemas.microsoft.com/office/powerpoint/2010/main" val="309514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44A8-90B6-36FF-2EDD-EEA3188EAD35}"/>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err="1"/>
              <a:t>Wavebands</a:t>
            </a:r>
            <a:r>
              <a:rPr lang="de-DE" dirty="0"/>
              <a:t> and </a:t>
            </a:r>
            <a:r>
              <a:rPr lang="de-DE" dirty="0" err="1"/>
              <a:t>terminology</a:t>
            </a:r>
            <a:endParaRPr lang="de-DE" dirty="0"/>
          </a:p>
        </p:txBody>
      </p:sp>
      <p:pic>
        <p:nvPicPr>
          <p:cNvPr id="61" name="Immagine 60">
            <a:extLst>
              <a:ext uri="{FF2B5EF4-FFF2-40B4-BE49-F238E27FC236}">
                <a16:creationId xmlns:a16="http://schemas.microsoft.com/office/drawing/2014/main" id="{E3E3C6E9-5F1F-13A4-0D71-07243B5A1002}"/>
              </a:ext>
            </a:extLst>
          </p:cNvPr>
          <p:cNvPicPr>
            <a:picLocks noChangeAspect="1"/>
          </p:cNvPicPr>
          <p:nvPr/>
        </p:nvPicPr>
        <p:blipFill>
          <a:blip r:embed="rId3"/>
          <a:stretch>
            <a:fillRect/>
          </a:stretch>
        </p:blipFill>
        <p:spPr>
          <a:xfrm>
            <a:off x="904691" y="1270263"/>
            <a:ext cx="10994384" cy="5062974"/>
          </a:xfrm>
          <a:prstGeom prst="rect">
            <a:avLst/>
          </a:prstGeom>
        </p:spPr>
      </p:pic>
    </p:spTree>
    <p:extLst>
      <p:ext uri="{BB962C8B-B14F-4D97-AF65-F5344CB8AC3E}">
        <p14:creationId xmlns:p14="http://schemas.microsoft.com/office/powerpoint/2010/main" val="691262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25222-402C-5A85-1D4B-320C3B414C4E}"/>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Leaf protein (Cp) / nitrogen content (N)</a:t>
            </a:r>
          </a:p>
        </p:txBody>
      </p:sp>
      <p:pic>
        <p:nvPicPr>
          <p:cNvPr id="3" name="Immagine 2">
            <a:extLst>
              <a:ext uri="{FF2B5EF4-FFF2-40B4-BE49-F238E27FC236}">
                <a16:creationId xmlns:a16="http://schemas.microsoft.com/office/drawing/2014/main" id="{8F842A7A-9E5D-76D8-BB8D-14BB7F84F529}"/>
              </a:ext>
            </a:extLst>
          </p:cNvPr>
          <p:cNvPicPr>
            <a:picLocks noChangeAspect="1"/>
          </p:cNvPicPr>
          <p:nvPr/>
        </p:nvPicPr>
        <p:blipFill>
          <a:blip r:embed="rId2"/>
          <a:stretch>
            <a:fillRect/>
          </a:stretch>
        </p:blipFill>
        <p:spPr>
          <a:xfrm>
            <a:off x="524085" y="848912"/>
            <a:ext cx="11240451" cy="5806634"/>
          </a:xfrm>
          <a:prstGeom prst="rect">
            <a:avLst/>
          </a:prstGeom>
        </p:spPr>
      </p:pic>
    </p:spTree>
    <p:extLst>
      <p:ext uri="{BB962C8B-B14F-4D97-AF65-F5344CB8AC3E}">
        <p14:creationId xmlns:p14="http://schemas.microsoft.com/office/powerpoint/2010/main" val="4153664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2395B-5FCB-1FCF-2D0F-C058047719CF}"/>
              </a:ext>
            </a:extLst>
          </p:cNvPr>
          <p:cNvSpPr txBox="1">
            <a:spLocks/>
          </p:cNvSpPr>
          <p:nvPr/>
        </p:nvSpPr>
        <p:spPr bwMode="auto">
          <a:xfrm>
            <a:off x="1619672" y="123478"/>
            <a:ext cx="7128792" cy="725434"/>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Canopy nitrogen content mapping</a:t>
            </a:r>
          </a:p>
        </p:txBody>
      </p:sp>
      <p:pic>
        <p:nvPicPr>
          <p:cNvPr id="3" name="Immagine 2">
            <a:extLst>
              <a:ext uri="{FF2B5EF4-FFF2-40B4-BE49-F238E27FC236}">
                <a16:creationId xmlns:a16="http://schemas.microsoft.com/office/drawing/2014/main" id="{EA9EF9A0-66CA-1686-8288-960052A5CC6D}"/>
              </a:ext>
            </a:extLst>
          </p:cNvPr>
          <p:cNvPicPr>
            <a:picLocks noChangeAspect="1"/>
          </p:cNvPicPr>
          <p:nvPr/>
        </p:nvPicPr>
        <p:blipFill rotWithShape="1">
          <a:blip r:embed="rId2"/>
          <a:srcRect r="21688"/>
          <a:stretch/>
        </p:blipFill>
        <p:spPr>
          <a:xfrm>
            <a:off x="1107073" y="1019431"/>
            <a:ext cx="10289473" cy="5838569"/>
          </a:xfrm>
          <a:prstGeom prst="rect">
            <a:avLst/>
          </a:prstGeom>
        </p:spPr>
      </p:pic>
    </p:spTree>
    <p:extLst>
      <p:ext uri="{BB962C8B-B14F-4D97-AF65-F5344CB8AC3E}">
        <p14:creationId xmlns:p14="http://schemas.microsoft.com/office/powerpoint/2010/main" val="3133888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A365-DCCE-2415-B5CE-4FA28F587C9B}"/>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2800">
                <a:solidFill>
                  <a:schemeClr val="accent1"/>
                </a:solidFill>
                <a:latin typeface="EasyReadingPRO" panose="02000506040000020003" pitchFamily="2" charset="0"/>
                <a:ea typeface="+mj-ea"/>
                <a:cs typeface="+mj-cs"/>
              </a:defRPr>
            </a:lvl1pPr>
          </a:lstStyle>
          <a:p>
            <a:r>
              <a:rPr lang="en-US" dirty="0"/>
              <a:t>Credits</a:t>
            </a:r>
          </a:p>
        </p:txBody>
      </p:sp>
      <p:sp>
        <p:nvSpPr>
          <p:cNvPr id="3" name="Rechteck 8">
            <a:extLst>
              <a:ext uri="{FF2B5EF4-FFF2-40B4-BE49-F238E27FC236}">
                <a16:creationId xmlns:a16="http://schemas.microsoft.com/office/drawing/2014/main" id="{1A7A8E44-2FD8-8F2B-7683-1FAD65C3368D}"/>
              </a:ext>
            </a:extLst>
          </p:cNvPr>
          <p:cNvSpPr/>
          <p:nvPr/>
        </p:nvSpPr>
        <p:spPr>
          <a:xfrm>
            <a:off x="660227" y="1227932"/>
            <a:ext cx="10312572" cy="2108269"/>
          </a:xfrm>
          <a:prstGeom prst="rect">
            <a:avLst/>
          </a:prstGeom>
        </p:spPr>
        <p:txBody>
          <a:bodyPr wrap="square" lIns="0" tIns="0" rIns="0" bIns="0">
            <a:spAutoFit/>
          </a:bodyPr>
          <a:lstStyle/>
          <a:p>
            <a:pPr marL="342900" indent="-342900">
              <a:spcAft>
                <a:spcPts val="600"/>
              </a:spcAft>
              <a:buAutoNum type="alphaUcPeriod"/>
            </a:pPr>
            <a:r>
              <a:rPr lang="en-US" sz="1300" dirty="0" err="1">
                <a:latin typeface="Open Sans Light" panose="020B0604020202020204" charset="0"/>
                <a:ea typeface="Open Sans Light" panose="020B0604020202020204" charset="0"/>
                <a:cs typeface="Open Sans Light" panose="020B0604020202020204" charset="0"/>
              </a:rPr>
              <a:t>Brosinsky</a:t>
            </a:r>
            <a:r>
              <a:rPr lang="en-US" sz="1300" dirty="0">
                <a:latin typeface="Open Sans Light" panose="020B0604020202020204" charset="0"/>
                <a:ea typeface="Open Sans Light" panose="020B0604020202020204" charset="0"/>
                <a:cs typeface="Open Sans Light" panose="020B0604020202020204" charset="0"/>
              </a:rPr>
              <a:t>, </a:t>
            </a:r>
            <a:r>
              <a:rPr lang="en-GB" sz="1300" noProof="1">
                <a:latin typeface="Open Sans Light" panose="020B0604020202020204" charset="0"/>
                <a:ea typeface="Open Sans Light" panose="020B0604020202020204" charset="0"/>
                <a:cs typeface="Open Sans Light" panose="020B0604020202020204" charset="0"/>
              </a:rPr>
              <a:t>T. Kuester, S. Foerster, H. Kaufmann, K. Segl, L. Guanter </a:t>
            </a:r>
            <a:r>
              <a:rPr lang="en-US" sz="1300" dirty="0">
                <a:latin typeface="Open Sans Light" panose="020B0604020202020204" charset="0"/>
                <a:ea typeface="Open Sans Light" panose="020B0604020202020204" charset="0"/>
                <a:cs typeface="Open Sans Light" panose="020B0604020202020204" charset="0"/>
              </a:rPr>
              <a:t>(2019). </a:t>
            </a:r>
            <a:r>
              <a:rPr lang="en-GB" sz="1300" noProof="1">
                <a:latin typeface="Open Sans Semibold" panose="020B0604020202020204" charset="0"/>
                <a:ea typeface="Open Sans Semibold" panose="020B0604020202020204" charset="0"/>
                <a:cs typeface="Open Sans Semibold" panose="020B0604020202020204" charset="0"/>
              </a:rPr>
              <a:t>Principles of imaging spectroscopy - </a:t>
            </a:r>
            <a:r>
              <a:rPr lang="en-US" sz="1300" noProof="1">
                <a:latin typeface="Open Sans Semibold" panose="020B0604020202020204" charset="0"/>
                <a:ea typeface="Open Sans Semibold" panose="020B0604020202020204" charset="0"/>
                <a:cs typeface="Open Sans Semibold" panose="020B0604020202020204" charset="0"/>
              </a:rPr>
              <a:t>Electromagnetic radiation and its interactions with earth surface materials</a:t>
            </a:r>
            <a:r>
              <a:rPr lang="en-GB" sz="1300" noProof="1">
                <a:latin typeface="Open Sans Light" panose="020B0604020202020204" charset="0"/>
                <a:ea typeface="Open Sans Light" panose="020B0604020202020204" charset="0"/>
                <a:cs typeface="Open Sans Light" panose="020B0604020202020204" charset="0"/>
              </a:rPr>
              <a:t>, slide collection, HYPERedu, EnMAP education initiative, August 2019, German Centre for Geosciences GFZ.</a:t>
            </a:r>
          </a:p>
          <a:p>
            <a:pPr marL="342900" indent="-342900">
              <a:spcAft>
                <a:spcPts val="600"/>
              </a:spcAft>
              <a:buAutoNum type="alphaUcPeriod"/>
            </a:pPr>
            <a:endParaRPr lang="en-GB" sz="1300" noProof="1">
              <a:latin typeface="Open Sans Light" panose="020B0604020202020204" charset="0"/>
              <a:ea typeface="Open Sans Light" panose="020B0604020202020204" charset="0"/>
              <a:cs typeface="Open Sans Light" panose="020B0604020202020204" charset="0"/>
            </a:endParaRPr>
          </a:p>
          <a:p>
            <a:pPr marL="342900" indent="-342900">
              <a:spcAft>
                <a:spcPts val="600"/>
              </a:spcAft>
              <a:buFontTx/>
              <a:buAutoNum type="alphaUcPeriod"/>
            </a:pPr>
            <a:r>
              <a:rPr lang="en-US" sz="1300" dirty="0">
                <a:latin typeface="Open Sans Light" panose="020B0604020202020204" charset="0"/>
                <a:ea typeface="Open Sans Light" panose="020B0604020202020204" charset="0"/>
                <a:cs typeface="Open Sans Light" panose="020B0604020202020204" charset="0"/>
              </a:rPr>
              <a:t>A. </a:t>
            </a:r>
            <a:r>
              <a:rPr lang="en-US" sz="1300" dirty="0" err="1">
                <a:latin typeface="Open Sans Light" panose="020B0604020202020204" charset="0"/>
                <a:ea typeface="Open Sans Light" panose="020B0604020202020204" charset="0"/>
                <a:cs typeface="Open Sans Light" panose="020B0604020202020204" charset="0"/>
              </a:rPr>
              <a:t>Brosinsky</a:t>
            </a:r>
            <a:r>
              <a:rPr lang="en-US" sz="1300" dirty="0">
                <a:latin typeface="Open Sans Light" panose="020B0604020202020204" charset="0"/>
                <a:ea typeface="Open Sans Light" panose="020B0604020202020204" charset="0"/>
                <a:cs typeface="Open Sans Light" panose="020B0604020202020204" charset="0"/>
              </a:rPr>
              <a:t>, M. </a:t>
            </a:r>
            <a:r>
              <a:rPr lang="en-US" sz="1300" dirty="0" err="1">
                <a:latin typeface="Open Sans Light" panose="020B0604020202020204" charset="0"/>
                <a:ea typeface="Open Sans Light" panose="020B0604020202020204" charset="0"/>
                <a:cs typeface="Open Sans Light" panose="020B0604020202020204" charset="0"/>
              </a:rPr>
              <a:t>Brell</a:t>
            </a:r>
            <a:r>
              <a:rPr lang="en-US" sz="1300" dirty="0">
                <a:latin typeface="Open Sans Light" panose="020B0604020202020204" charset="0"/>
                <a:ea typeface="Open Sans Light" panose="020B0604020202020204" charset="0"/>
                <a:cs typeface="Open Sans Light" panose="020B0604020202020204" charset="0"/>
              </a:rPr>
              <a:t>, S. Livens, K. </a:t>
            </a:r>
            <a:r>
              <a:rPr lang="en-US" sz="1300" dirty="0" err="1">
                <a:latin typeface="Open Sans Light" panose="020B0604020202020204" charset="0"/>
                <a:ea typeface="Open Sans Light" panose="020B0604020202020204" charset="0"/>
                <a:cs typeface="Open Sans Light" panose="020B0604020202020204" charset="0"/>
              </a:rPr>
              <a:t>Segl</a:t>
            </a:r>
            <a:r>
              <a:rPr lang="en-US" sz="1300" dirty="0">
                <a:latin typeface="Open Sans Light" panose="020B0604020202020204" charset="0"/>
                <a:ea typeface="Open Sans Light" panose="020B0604020202020204" charset="0"/>
                <a:cs typeface="Open Sans Light" panose="020B0604020202020204" charset="0"/>
              </a:rPr>
              <a:t>, </a:t>
            </a:r>
            <a:r>
              <a:rPr lang="en-GB" sz="1300" noProof="1">
                <a:latin typeface="Open Sans Light" panose="020B0604020202020204" charset="0"/>
                <a:ea typeface="Open Sans Light" panose="020B0604020202020204" charset="0"/>
                <a:cs typeface="Open Sans Light" panose="020B0604020202020204" charset="0"/>
              </a:rPr>
              <a:t>T. Kuester, H. Kaufmann, L. Guanter, S. Foerster </a:t>
            </a:r>
            <a:r>
              <a:rPr lang="en-US" sz="1300" dirty="0">
                <a:latin typeface="Open Sans Light" panose="020B0604020202020204" charset="0"/>
                <a:ea typeface="Open Sans Light" panose="020B0604020202020204" charset="0"/>
                <a:cs typeface="Open Sans Light" panose="020B0604020202020204" charset="0"/>
              </a:rPr>
              <a:t>(2021). </a:t>
            </a:r>
            <a:r>
              <a:rPr lang="en-GB" sz="1300" noProof="1">
                <a:latin typeface="Open Sans Semibold" panose="020B0604020202020204" charset="0"/>
                <a:ea typeface="Open Sans Semibold" panose="020B0604020202020204" charset="0"/>
                <a:cs typeface="Open Sans Semibold" panose="020B0604020202020204" charset="0"/>
              </a:rPr>
              <a:t>Imaging spectroscopy </a:t>
            </a:r>
            <a:r>
              <a:rPr lang="de-DE" sz="1300" noProof="1">
                <a:latin typeface="Open Sans Semibold" panose="020B0604020202020204" charset="0"/>
                <a:ea typeface="Open Sans Semibold" panose="020B0604020202020204" charset="0"/>
                <a:cs typeface="Open Sans Semibold" panose="020B0604020202020204" charset="0"/>
              </a:rPr>
              <a:t>sensor technologies</a:t>
            </a:r>
            <a:r>
              <a:rPr lang="en-GB" sz="1300" noProof="1">
                <a:latin typeface="Open Sans Light" panose="020B0604020202020204" charset="0"/>
                <a:ea typeface="Open Sans Light" panose="020B0604020202020204" charset="0"/>
                <a:cs typeface="Open Sans Light" panose="020B0604020202020204" charset="0"/>
              </a:rPr>
              <a:t>, slide collection, HYPERedu, EnMAP education initiative, March 2022, German Centre for Geosciences GFZ.</a:t>
            </a:r>
          </a:p>
          <a:p>
            <a:pPr marL="342900" indent="-342900">
              <a:spcAft>
                <a:spcPts val="600"/>
              </a:spcAft>
              <a:buAutoNum type="alphaUcPeriod"/>
            </a:pPr>
            <a:endParaRPr lang="en-GB" sz="1300" noProof="1">
              <a:latin typeface="Open Sans Light" panose="020B0604020202020204" charset="0"/>
              <a:ea typeface="Open Sans Light" panose="020B0604020202020204" charset="0"/>
              <a:cs typeface="Open Sans Light" panose="020B0604020202020204" charset="0"/>
            </a:endParaRPr>
          </a:p>
          <a:p>
            <a:pPr>
              <a:spcAft>
                <a:spcPts val="600"/>
              </a:spcAft>
            </a:pPr>
            <a:r>
              <a:rPr lang="en-US" sz="1300" dirty="0" err="1">
                <a:latin typeface="Open Sans Light" panose="020B0604020202020204" charset="0"/>
                <a:ea typeface="Open Sans Light" panose="020B0604020202020204" charset="0"/>
                <a:cs typeface="Open Sans Light" panose="020B0604020202020204" charset="0"/>
              </a:rPr>
              <a:t>HyperEDU</a:t>
            </a:r>
            <a:r>
              <a:rPr lang="en-US" sz="1300" dirty="0">
                <a:latin typeface="Open Sans Light" panose="020B0604020202020204" charset="0"/>
                <a:ea typeface="Open Sans Light" panose="020B0604020202020204" charset="0"/>
                <a:cs typeface="Open Sans Light" panose="020B0604020202020204" charset="0"/>
              </a:rPr>
              <a:t> is funded within the </a:t>
            </a:r>
            <a:r>
              <a:rPr lang="en-US" sz="1300" dirty="0" err="1">
                <a:latin typeface="Open Sans Light" panose="020B0604020202020204" charset="0"/>
                <a:ea typeface="Open Sans Light" panose="020B0604020202020204" charset="0"/>
                <a:cs typeface="Open Sans Light" panose="020B0604020202020204" charset="0"/>
              </a:rPr>
              <a:t>EnMAP</a:t>
            </a:r>
            <a:r>
              <a:rPr lang="en-US" sz="1300" dirty="0">
                <a:latin typeface="Open Sans Light" panose="020B0604020202020204" charset="0"/>
                <a:ea typeface="Open Sans Light" panose="020B0604020202020204" charset="0"/>
                <a:cs typeface="Open Sans Light" panose="020B0604020202020204" charset="0"/>
              </a:rPr>
              <a:t> scientific preparation program under the DLR Space Administration with resources from the German Federal Ministry for Economic Affairs and Energy.</a:t>
            </a:r>
            <a:r>
              <a:rPr lang="en-GB" sz="1300" noProof="1">
                <a:latin typeface="+mj-lt"/>
              </a:rPr>
              <a:t> </a:t>
            </a:r>
            <a:endParaRPr lang="en-US" sz="1300" dirty="0">
              <a:latin typeface="+mj-lt"/>
            </a:endParaRPr>
          </a:p>
        </p:txBody>
      </p:sp>
    </p:spTree>
    <p:extLst>
      <p:ext uri="{BB962C8B-B14F-4D97-AF65-F5344CB8AC3E}">
        <p14:creationId xmlns:p14="http://schemas.microsoft.com/office/powerpoint/2010/main" val="198786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6F259-4A38-B8E2-5112-B04D42DF1013}"/>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dirty="0"/>
              <a:t>Basic laws of radiation (I)</a:t>
            </a:r>
          </a:p>
        </p:txBody>
      </p:sp>
      <p:pic>
        <p:nvPicPr>
          <p:cNvPr id="3" name="Immagine 2">
            <a:extLst>
              <a:ext uri="{FF2B5EF4-FFF2-40B4-BE49-F238E27FC236}">
                <a16:creationId xmlns:a16="http://schemas.microsoft.com/office/drawing/2014/main" id="{322A7868-550C-2489-AD41-1E0B4C5D545D}"/>
              </a:ext>
            </a:extLst>
          </p:cNvPr>
          <p:cNvPicPr>
            <a:picLocks noChangeAspect="1"/>
          </p:cNvPicPr>
          <p:nvPr/>
        </p:nvPicPr>
        <p:blipFill>
          <a:blip r:embed="rId3"/>
          <a:stretch>
            <a:fillRect/>
          </a:stretch>
        </p:blipFill>
        <p:spPr>
          <a:xfrm>
            <a:off x="1389053" y="1037038"/>
            <a:ext cx="9413894" cy="5285703"/>
          </a:xfrm>
          <a:prstGeom prst="rect">
            <a:avLst/>
          </a:prstGeom>
        </p:spPr>
      </p:pic>
    </p:spTree>
    <p:extLst>
      <p:ext uri="{BB962C8B-B14F-4D97-AF65-F5344CB8AC3E}">
        <p14:creationId xmlns:p14="http://schemas.microsoft.com/office/powerpoint/2010/main" val="47463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79279-D024-BAC3-3E86-741353E0E1FD}"/>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en-GB" altLang="de-DE" noProof="1"/>
              <a:t>Blackbody radiation</a:t>
            </a:r>
            <a:endParaRPr lang="en-GB" noProof="1"/>
          </a:p>
        </p:txBody>
      </p:sp>
      <p:pic>
        <p:nvPicPr>
          <p:cNvPr id="3" name="Immagine 2">
            <a:extLst>
              <a:ext uri="{FF2B5EF4-FFF2-40B4-BE49-F238E27FC236}">
                <a16:creationId xmlns:a16="http://schemas.microsoft.com/office/drawing/2014/main" id="{AFEA995E-024C-A1A8-0BB6-C768248D375A}"/>
              </a:ext>
            </a:extLst>
          </p:cNvPr>
          <p:cNvPicPr>
            <a:picLocks noChangeAspect="1"/>
          </p:cNvPicPr>
          <p:nvPr/>
        </p:nvPicPr>
        <p:blipFill>
          <a:blip r:embed="rId3"/>
          <a:stretch>
            <a:fillRect/>
          </a:stretch>
        </p:blipFill>
        <p:spPr>
          <a:xfrm>
            <a:off x="208843" y="1159781"/>
            <a:ext cx="8745586" cy="5311888"/>
          </a:xfrm>
          <a:prstGeom prst="rect">
            <a:avLst/>
          </a:prstGeom>
        </p:spPr>
      </p:pic>
      <p:sp>
        <p:nvSpPr>
          <p:cNvPr id="4" name="Text Placeholder 2">
            <a:extLst>
              <a:ext uri="{FF2B5EF4-FFF2-40B4-BE49-F238E27FC236}">
                <a16:creationId xmlns:a16="http://schemas.microsoft.com/office/drawing/2014/main" id="{A6140528-CE9C-8B18-94DC-27922A1C4E2A}"/>
              </a:ext>
            </a:extLst>
          </p:cNvPr>
          <p:cNvSpPr txBox="1">
            <a:spLocks/>
          </p:cNvSpPr>
          <p:nvPr/>
        </p:nvSpPr>
        <p:spPr>
          <a:xfrm>
            <a:off x="7348654" y="1682912"/>
            <a:ext cx="4315522" cy="3799366"/>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a:spcBef>
                <a:spcPts val="1000"/>
              </a:spcBef>
            </a:pPr>
            <a:r>
              <a:rPr lang="en-US" sz="1800" dirty="0">
                <a:solidFill>
                  <a:schemeClr val="tx1"/>
                </a:solidFill>
                <a:latin typeface="EasyReadingPRO" panose="02000506040000020003" pitchFamily="2" charset="0"/>
              </a:rPr>
              <a:t>All objects, at whatever temperature, emit radiant energy </a:t>
            </a:r>
          </a:p>
          <a:p>
            <a:pPr eaLnBrk="0">
              <a:spcBef>
                <a:spcPts val="1000"/>
              </a:spcBef>
            </a:pPr>
            <a:r>
              <a:rPr lang="en-US" sz="1800" dirty="0">
                <a:solidFill>
                  <a:schemeClr val="tx1"/>
                </a:solidFill>
                <a:latin typeface="EasyReadingPRO" panose="02000506040000020003" pitchFamily="2" charset="0"/>
              </a:rPr>
              <a:t>Hotter objects radiate more total energy per unit area than colder objects </a:t>
            </a:r>
          </a:p>
          <a:p>
            <a:pPr eaLnBrk="0">
              <a:spcBef>
                <a:spcPts val="1000"/>
              </a:spcBef>
            </a:pPr>
            <a:r>
              <a:rPr lang="en-US" sz="1800" dirty="0">
                <a:solidFill>
                  <a:schemeClr val="tx1"/>
                </a:solidFill>
                <a:latin typeface="EasyReadingPRO" panose="02000506040000020003" pitchFamily="2" charset="0"/>
              </a:rPr>
              <a:t>The surface temperature of the sun is about 6.000 K, while that of the Earth is 288 K (average). The sun emits about 160.000 times more energy than the Earth</a:t>
            </a:r>
          </a:p>
          <a:p>
            <a:pPr eaLnBrk="0">
              <a:spcBef>
                <a:spcPts val="1000"/>
              </a:spcBef>
            </a:pPr>
            <a:r>
              <a:rPr lang="en-US" sz="1800" dirty="0">
                <a:solidFill>
                  <a:schemeClr val="tx1"/>
                </a:solidFill>
                <a:latin typeface="EasyReadingPRO" panose="02000506040000020003" pitchFamily="2" charset="0"/>
              </a:rPr>
              <a:t>The hotter the radiant body, the shorter the wavelength of maximum radiation </a:t>
            </a:r>
          </a:p>
          <a:p>
            <a:pPr eaLnBrk="0">
              <a:spcBef>
                <a:spcPts val="1000"/>
              </a:spcBef>
            </a:pPr>
            <a:r>
              <a:rPr lang="en-US" sz="1800" dirty="0">
                <a:solidFill>
                  <a:schemeClr val="tx1"/>
                </a:solidFill>
                <a:latin typeface="EasyReadingPRO" panose="02000506040000020003" pitchFamily="2" charset="0"/>
              </a:rPr>
              <a:t>Perfect absorbers (perfect emitters) are called black bodies </a:t>
            </a:r>
          </a:p>
          <a:p>
            <a:pPr eaLnBrk="0"/>
            <a:endParaRPr lang="de-DE" sz="1800" dirty="0">
              <a:solidFill>
                <a:schemeClr val="tx1"/>
              </a:solidFill>
              <a:latin typeface="EasyReadingPRO" panose="02000506040000020003" pitchFamily="2" charset="0"/>
            </a:endParaRPr>
          </a:p>
        </p:txBody>
      </p:sp>
    </p:spTree>
    <p:extLst>
      <p:ext uri="{BB962C8B-B14F-4D97-AF65-F5344CB8AC3E}">
        <p14:creationId xmlns:p14="http://schemas.microsoft.com/office/powerpoint/2010/main" val="288923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608D-E7C5-933A-B646-CFA7295A66E9}"/>
              </a:ext>
            </a:extLst>
          </p:cNvPr>
          <p:cNvSpPr txBox="1">
            <a:spLocks/>
          </p:cNvSpPr>
          <p:nvPr/>
        </p:nvSpPr>
        <p:spPr>
          <a:xfrm>
            <a:off x="1619672" y="190132"/>
            <a:ext cx="7128792" cy="421570"/>
          </a:xfrm>
          <a:prstGeom prst="rect">
            <a:avLst/>
          </a:prstGeom>
        </p:spPr>
        <p:txBody>
          <a:bodyPr vert="horz" wrap="square" lIns="0" tIns="0" rIns="0" bIns="0" rtlCol="0" anchor="ctr">
            <a:noAutofit/>
          </a:bodyPr>
          <a:lstStyle>
            <a:defPPr>
              <a:defRPr lang="it-IT"/>
            </a:defPPr>
            <a:lvl1pPr defTabSz="685800">
              <a:lnSpc>
                <a:spcPct val="90000"/>
              </a:lnSpc>
              <a:spcBef>
                <a:spcPct val="0"/>
              </a:spcBef>
              <a:buNone/>
              <a:defRPr sz="3200">
                <a:solidFill>
                  <a:schemeClr val="accent1"/>
                </a:solidFill>
                <a:latin typeface="EasyReadingPRO" panose="02000506040000020003" pitchFamily="2" charset="0"/>
                <a:ea typeface="+mj-ea"/>
                <a:cs typeface="+mj-cs"/>
              </a:defRPr>
            </a:lvl1pPr>
          </a:lstStyle>
          <a:p>
            <a:r>
              <a:rPr lang="de-DE" dirty="0"/>
              <a:t>Radiation </a:t>
            </a:r>
            <a:r>
              <a:rPr lang="de-DE" dirty="0" err="1"/>
              <a:t>transfer</a:t>
            </a:r>
            <a:r>
              <a:rPr lang="de-DE" dirty="0"/>
              <a:t> (I)</a:t>
            </a:r>
          </a:p>
        </p:txBody>
      </p:sp>
      <p:pic>
        <p:nvPicPr>
          <p:cNvPr id="3" name="Immagine 2">
            <a:extLst>
              <a:ext uri="{FF2B5EF4-FFF2-40B4-BE49-F238E27FC236}">
                <a16:creationId xmlns:a16="http://schemas.microsoft.com/office/drawing/2014/main" id="{68BEB084-A180-2C3A-57C5-28183A641D09}"/>
              </a:ext>
            </a:extLst>
          </p:cNvPr>
          <p:cNvPicPr>
            <a:picLocks noChangeAspect="1"/>
          </p:cNvPicPr>
          <p:nvPr/>
        </p:nvPicPr>
        <p:blipFill>
          <a:blip r:embed="rId3"/>
          <a:stretch>
            <a:fillRect/>
          </a:stretch>
        </p:blipFill>
        <p:spPr>
          <a:xfrm>
            <a:off x="1202419" y="899304"/>
            <a:ext cx="9176859" cy="5768563"/>
          </a:xfrm>
          <a:prstGeom prst="rect">
            <a:avLst/>
          </a:prstGeom>
        </p:spPr>
      </p:pic>
    </p:spTree>
    <p:extLst>
      <p:ext uri="{BB962C8B-B14F-4D97-AF65-F5344CB8AC3E}">
        <p14:creationId xmlns:p14="http://schemas.microsoft.com/office/powerpoint/2010/main" val="408584670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6312</Words>
  <Application>Microsoft Office PowerPoint</Application>
  <PresentationFormat>Widescreen</PresentationFormat>
  <Paragraphs>244</Paragraphs>
  <Slides>62</Slides>
  <Notes>37</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62</vt:i4>
      </vt:variant>
    </vt:vector>
  </HeadingPairs>
  <TitlesOfParts>
    <vt:vector size="71" baseType="lpstr">
      <vt:lpstr>Arial</vt:lpstr>
      <vt:lpstr>Calibri</vt:lpstr>
      <vt:lpstr>Calibri Light</vt:lpstr>
      <vt:lpstr>EasyReadingPRO</vt:lpstr>
      <vt:lpstr>Open Sans Light</vt:lpstr>
      <vt:lpstr>Open Sans Semibold</vt:lpstr>
      <vt:lpstr>Oswald Regular</vt:lpstr>
      <vt:lpstr>Symbol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Raffaele Casa</dc:creator>
  <cp:lastModifiedBy>Raffaele Casa</cp:lastModifiedBy>
  <cp:revision>49</cp:revision>
  <dcterms:created xsi:type="dcterms:W3CDTF">2022-07-11T09:03:35Z</dcterms:created>
  <dcterms:modified xsi:type="dcterms:W3CDTF">2022-07-11T11:37:46Z</dcterms:modified>
</cp:coreProperties>
</file>