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  <p:sldMasterId id="2147483739" r:id="rId2"/>
  </p:sldMasterIdLst>
  <p:notesMasterIdLst>
    <p:notesMasterId r:id="rId13"/>
  </p:notesMasterIdLst>
  <p:sldIdLst>
    <p:sldId id="257" r:id="rId3"/>
    <p:sldId id="260" r:id="rId4"/>
    <p:sldId id="263" r:id="rId5"/>
    <p:sldId id="264" r:id="rId6"/>
    <p:sldId id="266" r:id="rId7"/>
    <p:sldId id="268" r:id="rId8"/>
    <p:sldId id="275" r:id="rId9"/>
    <p:sldId id="269" r:id="rId10"/>
    <p:sldId id="274" r:id="rId11"/>
    <p:sldId id="262" r:id="rId1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100" d="100"/>
          <a:sy n="100" d="100"/>
        </p:scale>
        <p:origin x="2544" y="14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-Arbeitsblat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-Arbeitsblat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Students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3">
                  <a:lumMod val="5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1FF-47BF-91D1-0AD21A49DAB5}"/>
              </c:ext>
            </c:extLst>
          </c:dPt>
          <c:dPt>
            <c:idx val="1"/>
            <c:bubble3D val="0"/>
            <c:spPr>
              <a:solidFill>
                <a:schemeClr val="accent3">
                  <a:tint val="77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1FF-47BF-91D1-0AD21A49DAB5}"/>
              </c:ext>
            </c:extLst>
          </c:dPt>
          <c:dPt>
            <c:idx val="2"/>
            <c:bubble3D val="0"/>
            <c:spPr>
              <a:solidFill>
                <a:schemeClr val="accent3">
                  <a:shade val="6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1FF-47BF-91D1-0AD21A49DAB5}"/>
              </c:ext>
            </c:extLst>
          </c:dPt>
          <c:dPt>
            <c:idx val="3"/>
            <c:bubble3D val="0"/>
            <c:spPr>
              <a:solidFill>
                <a:schemeClr val="accent3">
                  <a:shade val="6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1FF-47BF-91D1-0AD21A49DAB5}"/>
              </c:ext>
            </c:extLst>
          </c:dPt>
          <c:dPt>
            <c:idx val="4"/>
            <c:bubble3D val="0"/>
            <c:spPr>
              <a:solidFill>
                <a:schemeClr val="accent3">
                  <a:shade val="6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61FF-47BF-91D1-0AD21A49DAB5}"/>
              </c:ext>
            </c:extLst>
          </c:dPt>
          <c:cat>
            <c:strRef>
              <c:f>Tabelle1!$A$2:$A$6</c:f>
              <c:strCache>
                <c:ptCount val="3"/>
                <c:pt idx="0">
                  <c:v>Applied Geosciences</c:v>
                </c:pt>
                <c:pt idx="1">
                  <c:v>NRM</c:v>
                </c:pt>
                <c:pt idx="2">
                  <c:v>Geography</c:v>
                </c:pt>
              </c:strCache>
            </c:strRef>
          </c:cat>
          <c:val>
            <c:numRef>
              <c:f>Tabelle1!$B$2:$B$6</c:f>
              <c:numCache>
                <c:formatCode>General</c:formatCode>
                <c:ptCount val="5"/>
                <c:pt idx="0">
                  <c:v>87</c:v>
                </c:pt>
                <c:pt idx="1">
                  <c:v>171</c:v>
                </c:pt>
                <c:pt idx="2">
                  <c:v>179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1FF-47BF-91D1-0AD21A49DA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egendEntry>
        <c:idx val="3"/>
        <c:delete val="1"/>
      </c:legendEntry>
      <c:legendEntry>
        <c:idx val="4"/>
        <c:delete val="1"/>
      </c:legendEntry>
      <c:layout>
        <c:manualLayout>
          <c:xMode val="edge"/>
          <c:yMode val="edge"/>
          <c:x val="0.10365723413839613"/>
          <c:y val="0.85113489883988114"/>
          <c:w val="0.81978579694304743"/>
          <c:h val="0.1221739617777279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4">
    <c:autoUpdate val="0"/>
  </c:externalData>
  <c:userShapes r:id="rId5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Students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3">
                  <a:lumMod val="5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1D6-4C5B-8B5E-0E0CF45AF9F9}"/>
              </c:ext>
            </c:extLst>
          </c:dPt>
          <c:dPt>
            <c:idx val="1"/>
            <c:bubble3D val="0"/>
            <c:spPr>
              <a:solidFill>
                <a:schemeClr val="accent3">
                  <a:shade val="86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1D6-4C5B-8B5E-0E0CF45AF9F9}"/>
              </c:ext>
            </c:extLst>
          </c:dPt>
          <c:dPt>
            <c:idx val="2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1D6-4C5B-8B5E-0E0CF45AF9F9}"/>
              </c:ext>
            </c:extLst>
          </c:dPt>
          <c:dPt>
            <c:idx val="3"/>
            <c:bubble3D val="0"/>
            <c:spPr>
              <a:solidFill>
                <a:schemeClr val="accent3">
                  <a:lumMod val="20000"/>
                  <a:lumOff val="8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91D6-4C5B-8B5E-0E0CF45AF9F9}"/>
              </c:ext>
            </c:extLst>
          </c:dPt>
          <c:cat>
            <c:strRef>
              <c:f>Tabelle1!$A$2:$A$5</c:f>
              <c:strCache>
                <c:ptCount val="4"/>
                <c:pt idx="0">
                  <c:v>Applied Geosciences</c:v>
                </c:pt>
                <c:pt idx="1">
                  <c:v>Geography</c:v>
                </c:pt>
                <c:pt idx="2">
                  <c:v>NRM</c:v>
                </c:pt>
                <c:pt idx="3">
                  <c:v>IAS</c:v>
                </c:pt>
              </c:strCache>
            </c:strRef>
          </c:cat>
          <c:val>
            <c:numRef>
              <c:f>Tabelle1!$B$2:$B$5</c:f>
              <c:numCache>
                <c:formatCode>General</c:formatCode>
                <c:ptCount val="4"/>
                <c:pt idx="0">
                  <c:v>72</c:v>
                </c:pt>
                <c:pt idx="1">
                  <c:v>64</c:v>
                </c:pt>
                <c:pt idx="2">
                  <c:v>185</c:v>
                </c:pt>
                <c:pt idx="3">
                  <c:v>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1D6-4C5B-8B5E-0E0CF45AF9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3">
  <a:schemeClr val="accent3"/>
</cs:colorStyle>
</file>

<file path=ppt/charts/colors2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B02494E-CC24-4CBA-815C-5A6CE2D81A86}" type="doc">
      <dgm:prSet loTypeId="urn:microsoft.com/office/officeart/2005/8/layout/list1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de-DE"/>
        </a:p>
      </dgm:t>
    </dgm:pt>
    <dgm:pt modelId="{BB81FE2D-B7F2-4C23-AA33-E2CAEC863CA7}">
      <dgm:prSet phldrT="[Text]" custT="1"/>
      <dgm:spPr/>
      <dgm:t>
        <a:bodyPr/>
        <a:lstStyle/>
        <a:p>
          <a:r>
            <a:rPr lang="de-DE" sz="2800" dirty="0" smtClean="0"/>
            <a:t>Bachelor (180 ETCS)</a:t>
          </a:r>
          <a:endParaRPr lang="de-DE" sz="2800" dirty="0"/>
        </a:p>
      </dgm:t>
    </dgm:pt>
    <dgm:pt modelId="{A3A7282D-2D86-4913-97D1-404E9CB4B88D}" type="parTrans" cxnId="{80A595FC-279C-44D0-A972-F7A3CF83AD26}">
      <dgm:prSet/>
      <dgm:spPr/>
      <dgm:t>
        <a:bodyPr/>
        <a:lstStyle/>
        <a:p>
          <a:endParaRPr lang="de-DE"/>
        </a:p>
      </dgm:t>
    </dgm:pt>
    <dgm:pt modelId="{8D40168C-BB70-4B28-93EC-B265131F4EA2}" type="sibTrans" cxnId="{80A595FC-279C-44D0-A972-F7A3CF83AD26}">
      <dgm:prSet/>
      <dgm:spPr/>
      <dgm:t>
        <a:bodyPr/>
        <a:lstStyle/>
        <a:p>
          <a:endParaRPr lang="de-DE"/>
        </a:p>
      </dgm:t>
    </dgm:pt>
    <dgm:pt modelId="{5D9F4694-33A9-4692-BBF6-BD9C859CF66F}">
      <dgm:prSet phldrT="[Text]" custT="1"/>
      <dgm:spPr/>
      <dgm:t>
        <a:bodyPr/>
        <a:lstStyle/>
        <a:p>
          <a:r>
            <a:rPr lang="de-DE" sz="1800" dirty="0" smtClean="0"/>
            <a:t>Applied Geosciences</a:t>
          </a:r>
          <a:endParaRPr lang="de-DE" sz="1800" dirty="0"/>
        </a:p>
      </dgm:t>
    </dgm:pt>
    <dgm:pt modelId="{6ED98426-A8C7-400F-9D2C-DB56D21746A3}" type="parTrans" cxnId="{DF5F3636-CF2B-4807-8D10-0FE2746D0B01}">
      <dgm:prSet/>
      <dgm:spPr/>
      <dgm:t>
        <a:bodyPr/>
        <a:lstStyle/>
        <a:p>
          <a:endParaRPr lang="de-DE"/>
        </a:p>
      </dgm:t>
    </dgm:pt>
    <dgm:pt modelId="{800CFD45-505E-44B2-AAFB-10EF14CDED1C}" type="sibTrans" cxnId="{DF5F3636-CF2B-4807-8D10-0FE2746D0B01}">
      <dgm:prSet/>
      <dgm:spPr/>
      <dgm:t>
        <a:bodyPr/>
        <a:lstStyle/>
        <a:p>
          <a:endParaRPr lang="de-DE"/>
        </a:p>
      </dgm:t>
    </dgm:pt>
    <dgm:pt modelId="{DD304923-390E-45A0-AC51-7E2F82296A5A}">
      <dgm:prSet phldrT="[Text]" custT="1"/>
      <dgm:spPr/>
      <dgm:t>
        <a:bodyPr/>
        <a:lstStyle/>
        <a:p>
          <a:r>
            <a:rPr lang="de-DE" sz="1800" dirty="0" smtClean="0"/>
            <a:t>Natural Ressource Management</a:t>
          </a:r>
          <a:endParaRPr lang="de-DE" sz="1800" dirty="0"/>
        </a:p>
      </dgm:t>
    </dgm:pt>
    <dgm:pt modelId="{86747FB7-1A7B-402A-8903-001C18E15A1B}" type="parTrans" cxnId="{2BE14F41-E956-4A11-ABDA-85F34A813DFB}">
      <dgm:prSet/>
      <dgm:spPr/>
      <dgm:t>
        <a:bodyPr/>
        <a:lstStyle/>
        <a:p>
          <a:endParaRPr lang="de-DE"/>
        </a:p>
      </dgm:t>
    </dgm:pt>
    <dgm:pt modelId="{A83B1751-D0B0-4862-B7A4-85D86EB96943}" type="sibTrans" cxnId="{2BE14F41-E956-4A11-ABDA-85F34A813DFB}">
      <dgm:prSet/>
      <dgm:spPr/>
      <dgm:t>
        <a:bodyPr/>
        <a:lstStyle/>
        <a:p>
          <a:endParaRPr lang="de-DE"/>
        </a:p>
      </dgm:t>
    </dgm:pt>
    <dgm:pt modelId="{D165150B-5152-4DBF-A70F-9D09A1564528}">
      <dgm:prSet phldrT="[Text]" custT="1"/>
      <dgm:spPr>
        <a:effectLst/>
      </dgm:spPr>
      <dgm:t>
        <a:bodyPr/>
        <a:lstStyle/>
        <a:p>
          <a:r>
            <a:rPr lang="de-DE" sz="2800" dirty="0" smtClean="0"/>
            <a:t>Master (120 ETCS)</a:t>
          </a:r>
          <a:endParaRPr lang="de-DE" sz="2800" dirty="0"/>
        </a:p>
      </dgm:t>
    </dgm:pt>
    <dgm:pt modelId="{76454146-E4AC-410B-B728-C77D98FF5746}" type="parTrans" cxnId="{64CBDFC2-A04D-452E-B923-9962C4C5C8C2}">
      <dgm:prSet/>
      <dgm:spPr/>
      <dgm:t>
        <a:bodyPr/>
        <a:lstStyle/>
        <a:p>
          <a:endParaRPr lang="de-DE"/>
        </a:p>
      </dgm:t>
    </dgm:pt>
    <dgm:pt modelId="{C5949E3B-F16C-49FE-A731-739E51BF4A55}" type="sibTrans" cxnId="{64CBDFC2-A04D-452E-B923-9962C4C5C8C2}">
      <dgm:prSet/>
      <dgm:spPr/>
      <dgm:t>
        <a:bodyPr/>
        <a:lstStyle/>
        <a:p>
          <a:endParaRPr lang="de-DE"/>
        </a:p>
      </dgm:t>
    </dgm:pt>
    <dgm:pt modelId="{76AE8656-5A92-47BC-B21B-439263E01992}">
      <dgm:prSet phldrT="[Text]" custT="1"/>
      <dgm:spPr/>
      <dgm:t>
        <a:bodyPr/>
        <a:lstStyle/>
        <a:p>
          <a:r>
            <a:rPr lang="de-DE" sz="1800" dirty="0" err="1" smtClean="0"/>
            <a:t>Geography</a:t>
          </a:r>
          <a:endParaRPr lang="de-DE" sz="1800" dirty="0"/>
        </a:p>
      </dgm:t>
    </dgm:pt>
    <dgm:pt modelId="{530BB47A-8891-4E97-95B9-AF4EEE59364C}" type="parTrans" cxnId="{A8EA3539-287D-4349-A48B-B081B4E39478}">
      <dgm:prSet/>
      <dgm:spPr/>
      <dgm:t>
        <a:bodyPr/>
        <a:lstStyle/>
        <a:p>
          <a:endParaRPr lang="de-DE"/>
        </a:p>
      </dgm:t>
    </dgm:pt>
    <dgm:pt modelId="{27C1AE26-4669-4FDC-A367-F1E1F3D01E3C}" type="sibTrans" cxnId="{A8EA3539-287D-4349-A48B-B081B4E39478}">
      <dgm:prSet/>
      <dgm:spPr/>
      <dgm:t>
        <a:bodyPr/>
        <a:lstStyle/>
        <a:p>
          <a:endParaRPr lang="de-DE"/>
        </a:p>
      </dgm:t>
    </dgm:pt>
    <dgm:pt modelId="{FD79D56C-D6F2-4353-9535-15A2C3F3DD96}">
      <dgm:prSet phldrT="[Text]" custT="1"/>
      <dgm:spPr/>
      <dgm:t>
        <a:bodyPr/>
        <a:lstStyle/>
        <a:p>
          <a:r>
            <a:rPr lang="de-DE" sz="1800" dirty="0" smtClean="0"/>
            <a:t>Applied Geosciences</a:t>
          </a:r>
          <a:endParaRPr lang="de-DE" sz="1800" dirty="0"/>
        </a:p>
      </dgm:t>
    </dgm:pt>
    <dgm:pt modelId="{E9E8835B-C10A-489A-B9FA-BA05AEF65C7B}" type="parTrans" cxnId="{1D9A2084-E3E4-444C-B107-3EAFE3BBF74E}">
      <dgm:prSet/>
      <dgm:spPr/>
      <dgm:t>
        <a:bodyPr/>
        <a:lstStyle/>
        <a:p>
          <a:endParaRPr lang="de-DE"/>
        </a:p>
      </dgm:t>
    </dgm:pt>
    <dgm:pt modelId="{364ACA89-268E-4284-81AB-76E4AA7E2562}" type="sibTrans" cxnId="{1D9A2084-E3E4-444C-B107-3EAFE3BBF74E}">
      <dgm:prSet/>
      <dgm:spPr/>
      <dgm:t>
        <a:bodyPr/>
        <a:lstStyle/>
        <a:p>
          <a:endParaRPr lang="de-DE"/>
        </a:p>
      </dgm:t>
    </dgm:pt>
    <dgm:pt modelId="{5546EF92-01E6-40DB-9625-58CD4F4961BE}">
      <dgm:prSet phldrT="[Text]" custT="1"/>
      <dgm:spPr/>
      <dgm:t>
        <a:bodyPr/>
        <a:lstStyle/>
        <a:p>
          <a:r>
            <a:rPr lang="de-DE" sz="1800" dirty="0" smtClean="0"/>
            <a:t>Natural Ressource Management</a:t>
          </a:r>
          <a:endParaRPr lang="de-DE" sz="1800" dirty="0"/>
        </a:p>
      </dgm:t>
    </dgm:pt>
    <dgm:pt modelId="{F27E917B-A04E-4785-B37D-6385268BA22B}" type="parTrans" cxnId="{041C29E6-C9BB-478B-B2C9-B23AB3B19D55}">
      <dgm:prSet/>
      <dgm:spPr/>
      <dgm:t>
        <a:bodyPr/>
        <a:lstStyle/>
        <a:p>
          <a:endParaRPr lang="de-DE"/>
        </a:p>
      </dgm:t>
    </dgm:pt>
    <dgm:pt modelId="{E41A932F-2C6A-4D32-98D1-91A82FDFCEF2}" type="sibTrans" cxnId="{041C29E6-C9BB-478B-B2C9-B23AB3B19D55}">
      <dgm:prSet/>
      <dgm:spPr/>
      <dgm:t>
        <a:bodyPr/>
        <a:lstStyle/>
        <a:p>
          <a:endParaRPr lang="de-DE"/>
        </a:p>
      </dgm:t>
    </dgm:pt>
    <dgm:pt modelId="{A9499CE6-B19B-4C43-9E19-0936B5DD5C12}">
      <dgm:prSet phldrT="[Text]" custT="1"/>
      <dgm:spPr/>
      <dgm:t>
        <a:bodyPr/>
        <a:lstStyle/>
        <a:p>
          <a:r>
            <a:rPr lang="de-DE" sz="1800" dirty="0" smtClean="0"/>
            <a:t>Geography</a:t>
          </a:r>
          <a:endParaRPr lang="de-DE" sz="1800" dirty="0"/>
        </a:p>
      </dgm:t>
    </dgm:pt>
    <dgm:pt modelId="{55B90406-9764-4E8E-965F-1715BE5AFF69}" type="parTrans" cxnId="{D6DCDB79-1133-4AA5-A430-F55B7B1FA752}">
      <dgm:prSet/>
      <dgm:spPr/>
      <dgm:t>
        <a:bodyPr/>
        <a:lstStyle/>
        <a:p>
          <a:endParaRPr lang="de-DE"/>
        </a:p>
      </dgm:t>
    </dgm:pt>
    <dgm:pt modelId="{6F37D164-1851-4F8E-A0E8-DB9C72BEE0EC}" type="sibTrans" cxnId="{D6DCDB79-1133-4AA5-A430-F55B7B1FA752}">
      <dgm:prSet/>
      <dgm:spPr/>
      <dgm:t>
        <a:bodyPr/>
        <a:lstStyle/>
        <a:p>
          <a:endParaRPr lang="de-DE"/>
        </a:p>
      </dgm:t>
    </dgm:pt>
    <dgm:pt modelId="{ED53784C-0AE6-4FBB-8D4C-94A647A76005}">
      <dgm:prSet phldrT="[Text]" custT="1"/>
      <dgm:spPr/>
      <dgm:t>
        <a:bodyPr/>
        <a:lstStyle/>
        <a:p>
          <a:r>
            <a:rPr lang="de-DE" sz="2800" dirty="0" smtClean="0"/>
            <a:t>Teaching (state examination)</a:t>
          </a:r>
          <a:endParaRPr lang="de-DE" sz="2800" dirty="0"/>
        </a:p>
      </dgm:t>
    </dgm:pt>
    <dgm:pt modelId="{ADF64A76-A955-427B-8410-BF1B3542B0D2}" type="parTrans" cxnId="{DF4C0FF5-31BA-4AE4-8265-C8B33E9E0659}">
      <dgm:prSet/>
      <dgm:spPr/>
      <dgm:t>
        <a:bodyPr/>
        <a:lstStyle/>
        <a:p>
          <a:endParaRPr lang="de-DE"/>
        </a:p>
      </dgm:t>
    </dgm:pt>
    <dgm:pt modelId="{EBCB4B59-FAEE-4B15-858F-691BC60B5769}" type="sibTrans" cxnId="{DF4C0FF5-31BA-4AE4-8265-C8B33E9E0659}">
      <dgm:prSet/>
      <dgm:spPr/>
      <dgm:t>
        <a:bodyPr/>
        <a:lstStyle/>
        <a:p>
          <a:endParaRPr lang="de-DE"/>
        </a:p>
      </dgm:t>
    </dgm:pt>
    <dgm:pt modelId="{1B41A0BA-0AC4-458D-A65A-3D3B5713C30B}">
      <dgm:prSet phldrT="[Text]" custT="1"/>
      <dgm:spPr/>
      <dgm:t>
        <a:bodyPr/>
        <a:lstStyle/>
        <a:p>
          <a:r>
            <a:rPr lang="de-DE" sz="1800" dirty="0" smtClean="0"/>
            <a:t>Geography</a:t>
          </a:r>
          <a:endParaRPr lang="de-DE" sz="1800" dirty="0"/>
        </a:p>
      </dgm:t>
    </dgm:pt>
    <dgm:pt modelId="{CD0DB8FB-5D7A-400D-A12A-6B1EEC8F83FC}" type="parTrans" cxnId="{646A02C3-5BE5-47BA-84EF-BB867EB5A15B}">
      <dgm:prSet/>
      <dgm:spPr/>
      <dgm:t>
        <a:bodyPr/>
        <a:lstStyle/>
        <a:p>
          <a:endParaRPr lang="de-DE"/>
        </a:p>
      </dgm:t>
    </dgm:pt>
    <dgm:pt modelId="{92D05696-B1AD-400D-896D-3912EEBCDFE2}" type="sibTrans" cxnId="{646A02C3-5BE5-47BA-84EF-BB867EB5A15B}">
      <dgm:prSet/>
      <dgm:spPr/>
      <dgm:t>
        <a:bodyPr/>
        <a:lstStyle/>
        <a:p>
          <a:endParaRPr lang="de-DE"/>
        </a:p>
      </dgm:t>
    </dgm:pt>
    <dgm:pt modelId="{F0B6F607-89EC-4004-AC20-D69A8E84ED3A}">
      <dgm:prSet phldrT="[Text]" custT="1"/>
      <dgm:spPr/>
      <dgm:t>
        <a:bodyPr/>
        <a:lstStyle/>
        <a:p>
          <a:r>
            <a:rPr lang="de-DE" sz="1800" dirty="0" smtClean="0"/>
            <a:t>International Area Studies/Global Change </a:t>
          </a:r>
          <a:endParaRPr lang="de-DE" sz="1800" dirty="0"/>
        </a:p>
      </dgm:t>
    </dgm:pt>
    <dgm:pt modelId="{1C420514-1F57-4889-8E82-3C1438971D6A}" type="parTrans" cxnId="{5F62EF9C-493E-4BF1-AFA5-F2875BF476DB}">
      <dgm:prSet/>
      <dgm:spPr/>
      <dgm:t>
        <a:bodyPr/>
        <a:lstStyle/>
        <a:p>
          <a:endParaRPr lang="de-DE"/>
        </a:p>
      </dgm:t>
    </dgm:pt>
    <dgm:pt modelId="{9A613C8B-3D8A-4B88-A806-6143E1B02A7C}" type="sibTrans" cxnId="{5F62EF9C-493E-4BF1-AFA5-F2875BF476DB}">
      <dgm:prSet/>
      <dgm:spPr/>
      <dgm:t>
        <a:bodyPr/>
        <a:lstStyle/>
        <a:p>
          <a:endParaRPr lang="de-DE"/>
        </a:p>
      </dgm:t>
    </dgm:pt>
    <dgm:pt modelId="{A62059E4-FC8E-4495-8BD9-4B13C5FABCD3}" type="pres">
      <dgm:prSet presAssocID="{0B02494E-CC24-4CBA-815C-5A6CE2D81A8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DDF1E69E-9F4C-4B12-9894-AE843E193E64}" type="pres">
      <dgm:prSet presAssocID="{BB81FE2D-B7F2-4C23-AA33-E2CAEC863CA7}" presName="parentLin" presStyleCnt="0"/>
      <dgm:spPr/>
    </dgm:pt>
    <dgm:pt modelId="{A9E17E79-8E12-480D-A3F0-06BCE534F887}" type="pres">
      <dgm:prSet presAssocID="{BB81FE2D-B7F2-4C23-AA33-E2CAEC863CA7}" presName="parentLeftMargin" presStyleLbl="node1" presStyleIdx="0" presStyleCnt="3"/>
      <dgm:spPr/>
      <dgm:t>
        <a:bodyPr/>
        <a:lstStyle/>
        <a:p>
          <a:endParaRPr lang="de-DE"/>
        </a:p>
      </dgm:t>
    </dgm:pt>
    <dgm:pt modelId="{A1C858B9-D516-46B5-BF9F-7D443E14744B}" type="pres">
      <dgm:prSet presAssocID="{BB81FE2D-B7F2-4C23-AA33-E2CAEC863CA7}" presName="parentText" presStyleLbl="node1" presStyleIdx="0" presStyleCnt="3" custScaleX="93624" custScaleY="100139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1672080C-115B-4B69-8AA0-5D0485EE022B}" type="pres">
      <dgm:prSet presAssocID="{BB81FE2D-B7F2-4C23-AA33-E2CAEC863CA7}" presName="negativeSpace" presStyleCnt="0"/>
      <dgm:spPr/>
    </dgm:pt>
    <dgm:pt modelId="{8E5B791B-0013-457E-BE09-E294E660BB8A}" type="pres">
      <dgm:prSet presAssocID="{BB81FE2D-B7F2-4C23-AA33-E2CAEC863CA7}" presName="childText" presStyleLbl="conFgAcc1" presStyleIdx="0" presStyleCnt="3" custScaleX="82578" custLinFactNeighborX="10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05FD6FB7-1F71-4032-854C-459B2A1F9AD4}" type="pres">
      <dgm:prSet presAssocID="{8D40168C-BB70-4B28-93EC-B265131F4EA2}" presName="spaceBetweenRectangles" presStyleCnt="0"/>
      <dgm:spPr/>
    </dgm:pt>
    <dgm:pt modelId="{F94C390D-0F4D-4106-8D28-9D7F34A808AE}" type="pres">
      <dgm:prSet presAssocID="{D165150B-5152-4DBF-A70F-9D09A1564528}" presName="parentLin" presStyleCnt="0"/>
      <dgm:spPr/>
    </dgm:pt>
    <dgm:pt modelId="{D169C6B9-534A-41F7-9175-4C00E8AB32FE}" type="pres">
      <dgm:prSet presAssocID="{D165150B-5152-4DBF-A70F-9D09A1564528}" presName="parentLeftMargin" presStyleLbl="node1" presStyleIdx="0" presStyleCnt="3"/>
      <dgm:spPr/>
      <dgm:t>
        <a:bodyPr/>
        <a:lstStyle/>
        <a:p>
          <a:endParaRPr lang="de-DE"/>
        </a:p>
      </dgm:t>
    </dgm:pt>
    <dgm:pt modelId="{9E3EA1B7-2392-45F2-B79F-073C836228E1}" type="pres">
      <dgm:prSet presAssocID="{D165150B-5152-4DBF-A70F-9D09A1564528}" presName="parentText" presStyleLbl="node1" presStyleIdx="1" presStyleCnt="3" custScaleX="92399" custScaleY="103546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8DB87C4D-7A51-44F7-AB85-08BF853C4B4F}" type="pres">
      <dgm:prSet presAssocID="{D165150B-5152-4DBF-A70F-9D09A1564528}" presName="negativeSpace" presStyleCnt="0"/>
      <dgm:spPr/>
    </dgm:pt>
    <dgm:pt modelId="{E5324801-35E0-4B2E-84AE-0A94573E1C38}" type="pres">
      <dgm:prSet presAssocID="{D165150B-5152-4DBF-A70F-9D09A1564528}" presName="childText" presStyleLbl="conFgAcc1" presStyleIdx="1" presStyleCnt="3" custScaleX="82500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3B6E2B7D-59D4-4511-B935-325F71C0F366}" type="pres">
      <dgm:prSet presAssocID="{C5949E3B-F16C-49FE-A731-739E51BF4A55}" presName="spaceBetweenRectangles" presStyleCnt="0"/>
      <dgm:spPr/>
    </dgm:pt>
    <dgm:pt modelId="{D89D415D-FBDA-4894-9CB1-1980C2748812}" type="pres">
      <dgm:prSet presAssocID="{ED53784C-0AE6-4FBB-8D4C-94A647A76005}" presName="parentLin" presStyleCnt="0"/>
      <dgm:spPr/>
    </dgm:pt>
    <dgm:pt modelId="{956B50AA-86A6-4D9F-A7A1-202E6AE0DB71}" type="pres">
      <dgm:prSet presAssocID="{ED53784C-0AE6-4FBB-8D4C-94A647A76005}" presName="parentLeftMargin" presStyleLbl="node1" presStyleIdx="1" presStyleCnt="3"/>
      <dgm:spPr/>
      <dgm:t>
        <a:bodyPr/>
        <a:lstStyle/>
        <a:p>
          <a:endParaRPr lang="de-DE"/>
        </a:p>
      </dgm:t>
    </dgm:pt>
    <dgm:pt modelId="{F70E94D7-B7A2-47EB-AA8A-01C409DC2AD8}" type="pres">
      <dgm:prSet presAssocID="{ED53784C-0AE6-4FBB-8D4C-94A647A76005}" presName="parentText" presStyleLbl="node1" presStyleIdx="2" presStyleCnt="3" custScaleX="108286" custLinFactNeighborX="-37902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0C560A4B-4DD3-468F-A115-8410DFB825CB}" type="pres">
      <dgm:prSet presAssocID="{ED53784C-0AE6-4FBB-8D4C-94A647A76005}" presName="negativeSpace" presStyleCnt="0"/>
      <dgm:spPr/>
    </dgm:pt>
    <dgm:pt modelId="{BC199EA8-3102-4AFC-8C1C-44C82E1DC3B7}" type="pres">
      <dgm:prSet presAssocID="{ED53784C-0AE6-4FBB-8D4C-94A647A76005}" presName="childText" presStyleLbl="conFgAcc1" presStyleIdx="2" presStyleCnt="3" custScaleX="83388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A6E727B6-EB3E-4FB2-BA3F-6F9F521605A0}" type="presOf" srcId="{0B02494E-CC24-4CBA-815C-5A6CE2D81A86}" destId="{A62059E4-FC8E-4495-8BD9-4B13C5FABCD3}" srcOrd="0" destOrd="0" presId="urn:microsoft.com/office/officeart/2005/8/layout/list1"/>
    <dgm:cxn modelId="{6B8B9C36-5154-4920-B12B-72DAB1371577}" type="presOf" srcId="{DD304923-390E-45A0-AC51-7E2F82296A5A}" destId="{E5324801-35E0-4B2E-84AE-0A94573E1C38}" srcOrd="0" destOrd="1" presId="urn:microsoft.com/office/officeart/2005/8/layout/list1"/>
    <dgm:cxn modelId="{1B9D80EA-0EF4-4302-9EDD-EEF40731CA8F}" type="presOf" srcId="{5D9F4694-33A9-4692-BBF6-BD9C859CF66F}" destId="{E5324801-35E0-4B2E-84AE-0A94573E1C38}" srcOrd="0" destOrd="0" presId="urn:microsoft.com/office/officeart/2005/8/layout/list1"/>
    <dgm:cxn modelId="{DF5F3636-CF2B-4807-8D10-0FE2746D0B01}" srcId="{D165150B-5152-4DBF-A70F-9D09A1564528}" destId="{5D9F4694-33A9-4692-BBF6-BD9C859CF66F}" srcOrd="0" destOrd="0" parTransId="{6ED98426-A8C7-400F-9D2C-DB56D21746A3}" sibTransId="{800CFD45-505E-44B2-AAFB-10EF14CDED1C}"/>
    <dgm:cxn modelId="{E15A6DCC-9598-43D1-9C8A-1FCF63307CC6}" type="presOf" srcId="{A9499CE6-B19B-4C43-9E19-0936B5DD5C12}" destId="{8E5B791B-0013-457E-BE09-E294E660BB8A}" srcOrd="0" destOrd="2" presId="urn:microsoft.com/office/officeart/2005/8/layout/list1"/>
    <dgm:cxn modelId="{E8833F86-1523-4FAC-A64D-1704CEB80DCB}" type="presOf" srcId="{FD79D56C-D6F2-4353-9535-15A2C3F3DD96}" destId="{8E5B791B-0013-457E-BE09-E294E660BB8A}" srcOrd="0" destOrd="0" presId="urn:microsoft.com/office/officeart/2005/8/layout/list1"/>
    <dgm:cxn modelId="{D6DCDB79-1133-4AA5-A430-F55B7B1FA752}" srcId="{BB81FE2D-B7F2-4C23-AA33-E2CAEC863CA7}" destId="{A9499CE6-B19B-4C43-9E19-0936B5DD5C12}" srcOrd="2" destOrd="0" parTransId="{55B90406-9764-4E8E-965F-1715BE5AFF69}" sibTransId="{6F37D164-1851-4F8E-A0E8-DB9C72BEE0EC}"/>
    <dgm:cxn modelId="{29F8EDA6-B912-4B5D-9896-A269218A77C4}" type="presOf" srcId="{1B41A0BA-0AC4-458D-A65A-3D3B5713C30B}" destId="{BC199EA8-3102-4AFC-8C1C-44C82E1DC3B7}" srcOrd="0" destOrd="0" presId="urn:microsoft.com/office/officeart/2005/8/layout/list1"/>
    <dgm:cxn modelId="{041C29E6-C9BB-478B-B2C9-B23AB3B19D55}" srcId="{BB81FE2D-B7F2-4C23-AA33-E2CAEC863CA7}" destId="{5546EF92-01E6-40DB-9625-58CD4F4961BE}" srcOrd="1" destOrd="0" parTransId="{F27E917B-A04E-4785-B37D-6385268BA22B}" sibTransId="{E41A932F-2C6A-4D32-98D1-91A82FDFCEF2}"/>
    <dgm:cxn modelId="{A1AF7DA6-BFD7-4CBD-8240-1315F354C69D}" type="presOf" srcId="{ED53784C-0AE6-4FBB-8D4C-94A647A76005}" destId="{956B50AA-86A6-4D9F-A7A1-202E6AE0DB71}" srcOrd="0" destOrd="0" presId="urn:microsoft.com/office/officeart/2005/8/layout/list1"/>
    <dgm:cxn modelId="{A8EA3539-287D-4349-A48B-B081B4E39478}" srcId="{D165150B-5152-4DBF-A70F-9D09A1564528}" destId="{76AE8656-5A92-47BC-B21B-439263E01992}" srcOrd="2" destOrd="0" parTransId="{530BB47A-8891-4E97-95B9-AF4EEE59364C}" sibTransId="{27C1AE26-4669-4FDC-A367-F1E1F3D01E3C}"/>
    <dgm:cxn modelId="{EDCFE881-88C5-447E-8A10-8095C0CA60C1}" type="presOf" srcId="{D165150B-5152-4DBF-A70F-9D09A1564528}" destId="{D169C6B9-534A-41F7-9175-4C00E8AB32FE}" srcOrd="0" destOrd="0" presId="urn:microsoft.com/office/officeart/2005/8/layout/list1"/>
    <dgm:cxn modelId="{D8C198C9-4F22-4814-8654-4A31E0839423}" type="presOf" srcId="{76AE8656-5A92-47BC-B21B-439263E01992}" destId="{E5324801-35E0-4B2E-84AE-0A94573E1C38}" srcOrd="0" destOrd="2" presId="urn:microsoft.com/office/officeart/2005/8/layout/list1"/>
    <dgm:cxn modelId="{64CBDFC2-A04D-452E-B923-9962C4C5C8C2}" srcId="{0B02494E-CC24-4CBA-815C-5A6CE2D81A86}" destId="{D165150B-5152-4DBF-A70F-9D09A1564528}" srcOrd="1" destOrd="0" parTransId="{76454146-E4AC-410B-B728-C77D98FF5746}" sibTransId="{C5949E3B-F16C-49FE-A731-739E51BF4A55}"/>
    <dgm:cxn modelId="{80A595FC-279C-44D0-A972-F7A3CF83AD26}" srcId="{0B02494E-CC24-4CBA-815C-5A6CE2D81A86}" destId="{BB81FE2D-B7F2-4C23-AA33-E2CAEC863CA7}" srcOrd="0" destOrd="0" parTransId="{A3A7282D-2D86-4913-97D1-404E9CB4B88D}" sibTransId="{8D40168C-BB70-4B28-93EC-B265131F4EA2}"/>
    <dgm:cxn modelId="{1D9A2084-E3E4-444C-B107-3EAFE3BBF74E}" srcId="{BB81FE2D-B7F2-4C23-AA33-E2CAEC863CA7}" destId="{FD79D56C-D6F2-4353-9535-15A2C3F3DD96}" srcOrd="0" destOrd="0" parTransId="{E9E8835B-C10A-489A-B9FA-BA05AEF65C7B}" sibTransId="{364ACA89-268E-4284-81AB-76E4AA7E2562}"/>
    <dgm:cxn modelId="{DF4C0FF5-31BA-4AE4-8265-C8B33E9E0659}" srcId="{0B02494E-CC24-4CBA-815C-5A6CE2D81A86}" destId="{ED53784C-0AE6-4FBB-8D4C-94A647A76005}" srcOrd="2" destOrd="0" parTransId="{ADF64A76-A955-427B-8410-BF1B3542B0D2}" sibTransId="{EBCB4B59-FAEE-4B15-858F-691BC60B5769}"/>
    <dgm:cxn modelId="{3944465C-974D-47F2-88CB-66D90A16F884}" type="presOf" srcId="{5546EF92-01E6-40DB-9625-58CD4F4961BE}" destId="{8E5B791B-0013-457E-BE09-E294E660BB8A}" srcOrd="0" destOrd="1" presId="urn:microsoft.com/office/officeart/2005/8/layout/list1"/>
    <dgm:cxn modelId="{55402737-8A81-489D-9E8F-FA4415245727}" type="presOf" srcId="{BB81FE2D-B7F2-4C23-AA33-E2CAEC863CA7}" destId="{A1C858B9-D516-46B5-BF9F-7D443E14744B}" srcOrd="1" destOrd="0" presId="urn:microsoft.com/office/officeart/2005/8/layout/list1"/>
    <dgm:cxn modelId="{8B993AD6-19F4-420C-B9F7-0FA457C8E64C}" type="presOf" srcId="{ED53784C-0AE6-4FBB-8D4C-94A647A76005}" destId="{F70E94D7-B7A2-47EB-AA8A-01C409DC2AD8}" srcOrd="1" destOrd="0" presId="urn:microsoft.com/office/officeart/2005/8/layout/list1"/>
    <dgm:cxn modelId="{646A02C3-5BE5-47BA-84EF-BB867EB5A15B}" srcId="{ED53784C-0AE6-4FBB-8D4C-94A647A76005}" destId="{1B41A0BA-0AC4-458D-A65A-3D3B5713C30B}" srcOrd="0" destOrd="0" parTransId="{CD0DB8FB-5D7A-400D-A12A-6B1EEC8F83FC}" sibTransId="{92D05696-B1AD-400D-896D-3912EEBCDFE2}"/>
    <dgm:cxn modelId="{F57F1696-92FE-4149-A185-A9F0CFC02A80}" type="presOf" srcId="{D165150B-5152-4DBF-A70F-9D09A1564528}" destId="{9E3EA1B7-2392-45F2-B79F-073C836228E1}" srcOrd="1" destOrd="0" presId="urn:microsoft.com/office/officeart/2005/8/layout/list1"/>
    <dgm:cxn modelId="{2BE14F41-E956-4A11-ABDA-85F34A813DFB}" srcId="{D165150B-5152-4DBF-A70F-9D09A1564528}" destId="{DD304923-390E-45A0-AC51-7E2F82296A5A}" srcOrd="1" destOrd="0" parTransId="{86747FB7-1A7B-402A-8903-001C18E15A1B}" sibTransId="{A83B1751-D0B0-4862-B7A4-85D86EB96943}"/>
    <dgm:cxn modelId="{50975DD7-E45A-4397-A063-5428C2FF42F5}" type="presOf" srcId="{F0B6F607-89EC-4004-AC20-D69A8E84ED3A}" destId="{E5324801-35E0-4B2E-84AE-0A94573E1C38}" srcOrd="0" destOrd="3" presId="urn:microsoft.com/office/officeart/2005/8/layout/list1"/>
    <dgm:cxn modelId="{5F62EF9C-493E-4BF1-AFA5-F2875BF476DB}" srcId="{D165150B-5152-4DBF-A70F-9D09A1564528}" destId="{F0B6F607-89EC-4004-AC20-D69A8E84ED3A}" srcOrd="3" destOrd="0" parTransId="{1C420514-1F57-4889-8E82-3C1438971D6A}" sibTransId="{9A613C8B-3D8A-4B88-A806-6143E1B02A7C}"/>
    <dgm:cxn modelId="{C5BEB48F-B362-4853-A06C-8527E7A0ABBB}" type="presOf" srcId="{BB81FE2D-B7F2-4C23-AA33-E2CAEC863CA7}" destId="{A9E17E79-8E12-480D-A3F0-06BCE534F887}" srcOrd="0" destOrd="0" presId="urn:microsoft.com/office/officeart/2005/8/layout/list1"/>
    <dgm:cxn modelId="{4EF88BF0-9154-4CAC-99C5-C78E5A0802C8}" type="presParOf" srcId="{A62059E4-FC8E-4495-8BD9-4B13C5FABCD3}" destId="{DDF1E69E-9F4C-4B12-9894-AE843E193E64}" srcOrd="0" destOrd="0" presId="urn:microsoft.com/office/officeart/2005/8/layout/list1"/>
    <dgm:cxn modelId="{9C6B4227-A709-4526-AAA8-C380F4B621AC}" type="presParOf" srcId="{DDF1E69E-9F4C-4B12-9894-AE843E193E64}" destId="{A9E17E79-8E12-480D-A3F0-06BCE534F887}" srcOrd="0" destOrd="0" presId="urn:microsoft.com/office/officeart/2005/8/layout/list1"/>
    <dgm:cxn modelId="{4E79A505-7BAA-491C-BD64-A815E1AC5F92}" type="presParOf" srcId="{DDF1E69E-9F4C-4B12-9894-AE843E193E64}" destId="{A1C858B9-D516-46B5-BF9F-7D443E14744B}" srcOrd="1" destOrd="0" presId="urn:microsoft.com/office/officeart/2005/8/layout/list1"/>
    <dgm:cxn modelId="{8E745602-5272-4784-A70F-1F842B9D3CC2}" type="presParOf" srcId="{A62059E4-FC8E-4495-8BD9-4B13C5FABCD3}" destId="{1672080C-115B-4B69-8AA0-5D0485EE022B}" srcOrd="1" destOrd="0" presId="urn:microsoft.com/office/officeart/2005/8/layout/list1"/>
    <dgm:cxn modelId="{58E113FD-BD74-4794-A6BC-886C13CEC163}" type="presParOf" srcId="{A62059E4-FC8E-4495-8BD9-4B13C5FABCD3}" destId="{8E5B791B-0013-457E-BE09-E294E660BB8A}" srcOrd="2" destOrd="0" presId="urn:microsoft.com/office/officeart/2005/8/layout/list1"/>
    <dgm:cxn modelId="{B342641D-3275-4CD3-9D26-A5D29942CB72}" type="presParOf" srcId="{A62059E4-FC8E-4495-8BD9-4B13C5FABCD3}" destId="{05FD6FB7-1F71-4032-854C-459B2A1F9AD4}" srcOrd="3" destOrd="0" presId="urn:microsoft.com/office/officeart/2005/8/layout/list1"/>
    <dgm:cxn modelId="{35667A10-E214-467B-812D-7C188E543CC3}" type="presParOf" srcId="{A62059E4-FC8E-4495-8BD9-4B13C5FABCD3}" destId="{F94C390D-0F4D-4106-8D28-9D7F34A808AE}" srcOrd="4" destOrd="0" presId="urn:microsoft.com/office/officeart/2005/8/layout/list1"/>
    <dgm:cxn modelId="{C6FAA5BA-5AA2-4356-9A74-4462183D2632}" type="presParOf" srcId="{F94C390D-0F4D-4106-8D28-9D7F34A808AE}" destId="{D169C6B9-534A-41F7-9175-4C00E8AB32FE}" srcOrd="0" destOrd="0" presId="urn:microsoft.com/office/officeart/2005/8/layout/list1"/>
    <dgm:cxn modelId="{E8DFEB11-9A60-4EE7-9E01-3C5EEA21ECBE}" type="presParOf" srcId="{F94C390D-0F4D-4106-8D28-9D7F34A808AE}" destId="{9E3EA1B7-2392-45F2-B79F-073C836228E1}" srcOrd="1" destOrd="0" presId="urn:microsoft.com/office/officeart/2005/8/layout/list1"/>
    <dgm:cxn modelId="{C20CFF2E-6A87-4B9C-871B-01DB37E313FA}" type="presParOf" srcId="{A62059E4-FC8E-4495-8BD9-4B13C5FABCD3}" destId="{8DB87C4D-7A51-44F7-AB85-08BF853C4B4F}" srcOrd="5" destOrd="0" presId="urn:microsoft.com/office/officeart/2005/8/layout/list1"/>
    <dgm:cxn modelId="{7671C523-4ACB-4FE4-99EC-8F21AB61B8BE}" type="presParOf" srcId="{A62059E4-FC8E-4495-8BD9-4B13C5FABCD3}" destId="{E5324801-35E0-4B2E-84AE-0A94573E1C38}" srcOrd="6" destOrd="0" presId="urn:microsoft.com/office/officeart/2005/8/layout/list1"/>
    <dgm:cxn modelId="{A2746EEC-EB14-4B6A-8A29-69D273444B24}" type="presParOf" srcId="{A62059E4-FC8E-4495-8BD9-4B13C5FABCD3}" destId="{3B6E2B7D-59D4-4511-B935-325F71C0F366}" srcOrd="7" destOrd="0" presId="urn:microsoft.com/office/officeart/2005/8/layout/list1"/>
    <dgm:cxn modelId="{A398F391-B91F-401A-8161-3A6D2767B747}" type="presParOf" srcId="{A62059E4-FC8E-4495-8BD9-4B13C5FABCD3}" destId="{D89D415D-FBDA-4894-9CB1-1980C2748812}" srcOrd="8" destOrd="0" presId="urn:microsoft.com/office/officeart/2005/8/layout/list1"/>
    <dgm:cxn modelId="{F4AF00C6-B594-4527-983C-8200D598E922}" type="presParOf" srcId="{D89D415D-FBDA-4894-9CB1-1980C2748812}" destId="{956B50AA-86A6-4D9F-A7A1-202E6AE0DB71}" srcOrd="0" destOrd="0" presId="urn:microsoft.com/office/officeart/2005/8/layout/list1"/>
    <dgm:cxn modelId="{D2D6B43A-23FC-4C28-9C80-235D0594B48C}" type="presParOf" srcId="{D89D415D-FBDA-4894-9CB1-1980C2748812}" destId="{F70E94D7-B7A2-47EB-AA8A-01C409DC2AD8}" srcOrd="1" destOrd="0" presId="urn:microsoft.com/office/officeart/2005/8/layout/list1"/>
    <dgm:cxn modelId="{C951608A-4665-4CF2-806A-E8C5B4684A46}" type="presParOf" srcId="{A62059E4-FC8E-4495-8BD9-4B13C5FABCD3}" destId="{0C560A4B-4DD3-468F-A115-8410DFB825CB}" srcOrd="9" destOrd="0" presId="urn:microsoft.com/office/officeart/2005/8/layout/list1"/>
    <dgm:cxn modelId="{227FD76B-B2BC-42E2-B0D9-5CED0CEA8BB3}" type="presParOf" srcId="{A62059E4-FC8E-4495-8BD9-4B13C5FABCD3}" destId="{BC199EA8-3102-4AFC-8C1C-44C82E1DC3B7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5B791B-0013-457E-BE09-E294E660BB8A}">
      <dsp:nvSpPr>
        <dsp:cNvPr id="0" name=""/>
        <dsp:cNvSpPr/>
      </dsp:nvSpPr>
      <dsp:spPr>
        <a:xfrm>
          <a:off x="6339" y="254136"/>
          <a:ext cx="5033954" cy="13387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3117" tIns="354076" rIns="473117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800" kern="1200" dirty="0" smtClean="0"/>
            <a:t>Applied Geosciences</a:t>
          </a:r>
          <a:endParaRPr lang="de-DE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800" kern="1200" dirty="0" smtClean="0"/>
            <a:t>Natural Ressource Management</a:t>
          </a:r>
          <a:endParaRPr lang="de-DE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800" kern="1200" dirty="0" smtClean="0"/>
            <a:t>Geography</a:t>
          </a:r>
          <a:endParaRPr lang="de-DE" sz="1800" kern="1200" dirty="0"/>
        </a:p>
      </dsp:txBody>
      <dsp:txXfrm>
        <a:off x="6339" y="254136"/>
        <a:ext cx="5033954" cy="1338750"/>
      </dsp:txXfrm>
    </dsp:sp>
    <dsp:sp modelId="{A1C858B9-D516-46B5-BF9F-7D443E14744B}">
      <dsp:nvSpPr>
        <dsp:cNvPr id="0" name=""/>
        <dsp:cNvSpPr/>
      </dsp:nvSpPr>
      <dsp:spPr>
        <a:xfrm>
          <a:off x="304800" y="2519"/>
          <a:ext cx="3995123" cy="502537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800" kern="1200" dirty="0" smtClean="0"/>
            <a:t>Bachelor (180 ETCS)</a:t>
          </a:r>
          <a:endParaRPr lang="de-DE" sz="2800" kern="1200" dirty="0"/>
        </a:p>
      </dsp:txBody>
      <dsp:txXfrm>
        <a:off x="329332" y="27051"/>
        <a:ext cx="3946059" cy="453473"/>
      </dsp:txXfrm>
    </dsp:sp>
    <dsp:sp modelId="{E5324801-35E0-4B2E-84AE-0A94573E1C38}">
      <dsp:nvSpPr>
        <dsp:cNvPr id="0" name=""/>
        <dsp:cNvSpPr/>
      </dsp:nvSpPr>
      <dsp:spPr>
        <a:xfrm>
          <a:off x="0" y="1953402"/>
          <a:ext cx="5029199" cy="16332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3117" tIns="354076" rIns="473117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800" kern="1200" dirty="0" smtClean="0"/>
            <a:t>Applied Geosciences</a:t>
          </a:r>
          <a:endParaRPr lang="de-DE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800" kern="1200" dirty="0" smtClean="0"/>
            <a:t>Natural Ressource Management</a:t>
          </a:r>
          <a:endParaRPr lang="de-DE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800" kern="1200" dirty="0" err="1" smtClean="0"/>
            <a:t>Geography</a:t>
          </a:r>
          <a:endParaRPr lang="de-DE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800" kern="1200" dirty="0" smtClean="0"/>
            <a:t>International Area Studies/Global Change </a:t>
          </a:r>
          <a:endParaRPr lang="de-DE" sz="1800" kern="1200" dirty="0"/>
        </a:p>
      </dsp:txBody>
      <dsp:txXfrm>
        <a:off x="0" y="1953402"/>
        <a:ext cx="5029199" cy="1633275"/>
      </dsp:txXfrm>
    </dsp:sp>
    <dsp:sp modelId="{9E3EA1B7-2392-45F2-B79F-073C836228E1}">
      <dsp:nvSpPr>
        <dsp:cNvPr id="0" name=""/>
        <dsp:cNvSpPr/>
      </dsp:nvSpPr>
      <dsp:spPr>
        <a:xfrm>
          <a:off x="304800" y="1684686"/>
          <a:ext cx="3942850" cy="51963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800" kern="1200" dirty="0" smtClean="0"/>
            <a:t>Master (120 ETCS)</a:t>
          </a:r>
          <a:endParaRPr lang="de-DE" sz="2800" kern="1200" dirty="0"/>
        </a:p>
      </dsp:txBody>
      <dsp:txXfrm>
        <a:off x="330166" y="1710052"/>
        <a:ext cx="3892118" cy="468903"/>
      </dsp:txXfrm>
    </dsp:sp>
    <dsp:sp modelId="{BC199EA8-3102-4AFC-8C1C-44C82E1DC3B7}">
      <dsp:nvSpPr>
        <dsp:cNvPr id="0" name=""/>
        <dsp:cNvSpPr/>
      </dsp:nvSpPr>
      <dsp:spPr>
        <a:xfrm>
          <a:off x="0" y="3929397"/>
          <a:ext cx="5083332" cy="73631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3117" tIns="354076" rIns="473117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800" kern="1200" dirty="0" smtClean="0"/>
            <a:t>Geography</a:t>
          </a:r>
          <a:endParaRPr lang="de-DE" sz="1800" kern="1200" dirty="0"/>
        </a:p>
      </dsp:txBody>
      <dsp:txXfrm>
        <a:off x="0" y="3929397"/>
        <a:ext cx="5083332" cy="736312"/>
      </dsp:txXfrm>
    </dsp:sp>
    <dsp:sp modelId="{F70E94D7-B7A2-47EB-AA8A-01C409DC2AD8}">
      <dsp:nvSpPr>
        <dsp:cNvPr id="0" name=""/>
        <dsp:cNvSpPr/>
      </dsp:nvSpPr>
      <dsp:spPr>
        <a:xfrm>
          <a:off x="189274" y="3678477"/>
          <a:ext cx="4620780" cy="50184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800" kern="1200" dirty="0" smtClean="0"/>
            <a:t>Teaching (state examination)</a:t>
          </a:r>
          <a:endParaRPr lang="de-DE" sz="2800" kern="1200" dirty="0"/>
        </a:p>
      </dsp:txBody>
      <dsp:txXfrm>
        <a:off x="213772" y="3702975"/>
        <a:ext cx="4571784" cy="4528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0.37559</cdr:x>
      <cdr:y>0.34747</cdr:y>
    </cdr:from>
    <cdr:to>
      <cdr:x>0.62382</cdr:x>
      <cdr:y>0.6104</cdr:y>
    </cdr:to>
    <cdr:sp macro="" textlink="">
      <cdr:nvSpPr>
        <cdr:cNvPr id="2" name="Textfeld 1"/>
        <cdr:cNvSpPr txBox="1"/>
      </cdr:nvSpPr>
      <cdr:spPr>
        <a:xfrm xmlns:a="http://schemas.openxmlformats.org/drawingml/2006/main">
          <a:off x="1760114" y="991975"/>
          <a:ext cx="1163313" cy="7506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de-DE" sz="1800" b="1" dirty="0" smtClean="0"/>
            <a:t>Bachelor</a:t>
          </a:r>
        </a:p>
        <a:p xmlns:a="http://schemas.openxmlformats.org/drawingml/2006/main">
          <a:pPr algn="ctr"/>
          <a:r>
            <a:rPr lang="de-DE" b="1" dirty="0" smtClean="0"/>
            <a:t>(537 Students)*</a:t>
          </a:r>
          <a:endParaRPr lang="de-DE" b="1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FC96-66BE-4E09-86DE-7EE7F9CFAEEF}" type="datetimeFigureOut">
              <a:rPr lang="de-DE" smtClean="0"/>
              <a:t>02.09.2021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2B6E04-59E8-4374-89FB-B7C6FCBDC64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66223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9/2/2021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‹Nr.›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4965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584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470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BB6F3-A94C-4840-BF64-95B47C19B275}" type="datetime1">
              <a:rPr lang="it-IT" smtClean="0"/>
              <a:t>02/09/2021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86D68-D9B7-42E9-A884-D23548F4DE1E}" type="slidenum">
              <a:rPr lang="it-IT" smtClean="0"/>
              <a:t>‹Nr.›</a:t>
            </a:fld>
            <a:endParaRPr lang="it-IT" dirty="0"/>
          </a:p>
        </p:txBody>
      </p:sp>
      <p:pic>
        <p:nvPicPr>
          <p:cNvPr id="7" name="Immagin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363" y="5229201"/>
            <a:ext cx="2201933" cy="1050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809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200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630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039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94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786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052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9/2/2021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518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225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571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1" r:id="rId6"/>
    <p:sldLayoutId id="2147483727" r:id="rId7"/>
    <p:sldLayoutId id="2147483728" r:id="rId8"/>
    <p:sldLayoutId id="2147483729" r:id="rId9"/>
    <p:sldLayoutId id="2147483730" r:id="rId10"/>
    <p:sldLayoutId id="21474837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579461" y="2564904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15413" y="3861049"/>
            <a:ext cx="10972800" cy="17610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CAC736-6B2E-47E7-AA59-0E67A7DE906A}" type="datetime1">
              <a:rPr lang="it-IT" smtClean="0"/>
              <a:t>02/09/2021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E7B307-74ED-4DA5-BEB5-701F7A6763D4}" type="slidenum">
              <a:rPr lang="it-IT" smtClean="0"/>
              <a:t>‹Nr.›</a:t>
            </a:fld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422395">
            <a:off x="383485" y="-56513"/>
            <a:ext cx="3128920" cy="393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645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jp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jpeg"/><Relationship Id="rId5" Type="http://schemas.openxmlformats.org/officeDocument/2006/relationships/image" Target="../media/image6.jpg"/><Relationship Id="rId10" Type="http://schemas.openxmlformats.org/officeDocument/2006/relationships/image" Target="../media/image11.png"/><Relationship Id="rId4" Type="http://schemas.openxmlformats.org/officeDocument/2006/relationships/image" Target="../media/image5.jp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diagramLayout" Target="../diagrams/layout1.xml"/><Relationship Id="rId7" Type="http://schemas.openxmlformats.org/officeDocument/2006/relationships/chart" Target="../charts/char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93B08FD-5ECC-4728-AA84-CD6AC875BF8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2549107E-EC98-4933-8F8F-A1713C393B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216557"/>
          </a:xfrm>
          <a:custGeom>
            <a:avLst/>
            <a:gdLst>
              <a:gd name="connsiteX0" fmla="*/ 0 w 12188952"/>
              <a:gd name="connsiteY0" fmla="*/ 0 h 6216557"/>
              <a:gd name="connsiteX1" fmla="*/ 12188952 w 12188952"/>
              <a:gd name="connsiteY1" fmla="*/ 0 h 6216557"/>
              <a:gd name="connsiteX2" fmla="*/ 12188952 w 12188952"/>
              <a:gd name="connsiteY2" fmla="*/ 5609705 h 6216557"/>
              <a:gd name="connsiteX3" fmla="*/ 12049115 w 12188952"/>
              <a:gd name="connsiteY3" fmla="*/ 5640762 h 6216557"/>
              <a:gd name="connsiteX4" fmla="*/ 6096001 w 12188952"/>
              <a:gd name="connsiteY4" fmla="*/ 6216557 h 6216557"/>
              <a:gd name="connsiteX5" fmla="*/ 142887 w 12188952"/>
              <a:gd name="connsiteY5" fmla="*/ 5640762 h 6216557"/>
              <a:gd name="connsiteX6" fmla="*/ 0 w 12188952"/>
              <a:gd name="connsiteY6" fmla="*/ 5609028 h 6216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8952" h="6216557">
                <a:moveTo>
                  <a:pt x="0" y="0"/>
                </a:moveTo>
                <a:lnTo>
                  <a:pt x="12188952" y="0"/>
                </a:lnTo>
                <a:lnTo>
                  <a:pt x="12188952" y="5609705"/>
                </a:lnTo>
                <a:lnTo>
                  <a:pt x="12049115" y="5640762"/>
                </a:lnTo>
                <a:cubicBezTo>
                  <a:pt x="10313281" y="6006147"/>
                  <a:pt x="8275571" y="6216557"/>
                  <a:pt x="6096001" y="6216557"/>
                </a:cubicBezTo>
                <a:cubicBezTo>
                  <a:pt x="3916432" y="6216557"/>
                  <a:pt x="1878721" y="6006147"/>
                  <a:pt x="142887" y="5640762"/>
                </a:cubicBezTo>
                <a:lnTo>
                  <a:pt x="0" y="5609028"/>
                </a:lnTo>
                <a:close/>
              </a:path>
            </a:pathLst>
          </a:custGeom>
          <a:ln w="9525">
            <a:noFill/>
          </a:ln>
          <a:effectLst>
            <a:outerShdw blurRad="50800" dist="38100" dir="5400000" algn="t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76F90FB-4604-4D5C-947B-156CB0E7A5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31" b="3461"/>
          <a:stretch/>
        </p:blipFill>
        <p:spPr>
          <a:xfrm>
            <a:off x="20" y="-71024"/>
            <a:ext cx="12191980" cy="6360014"/>
          </a:xfrm>
          <a:custGeom>
            <a:avLst/>
            <a:gdLst/>
            <a:ahLst/>
            <a:cxnLst/>
            <a:rect l="l" t="t" r="r" b="b"/>
            <a:pathLst>
              <a:path w="12188952" h="6216557">
                <a:moveTo>
                  <a:pt x="0" y="0"/>
                </a:moveTo>
                <a:lnTo>
                  <a:pt x="12188952" y="0"/>
                </a:lnTo>
                <a:lnTo>
                  <a:pt x="12188952" y="5609705"/>
                </a:lnTo>
                <a:lnTo>
                  <a:pt x="12049115" y="5640762"/>
                </a:lnTo>
                <a:cubicBezTo>
                  <a:pt x="10313281" y="6006147"/>
                  <a:pt x="8275571" y="6216557"/>
                  <a:pt x="6096001" y="6216557"/>
                </a:cubicBezTo>
                <a:cubicBezTo>
                  <a:pt x="3916432" y="6216557"/>
                  <a:pt x="1878721" y="6006147"/>
                  <a:pt x="142887" y="5640762"/>
                </a:cubicBezTo>
                <a:lnTo>
                  <a:pt x="0" y="5609028"/>
                </a:lnTo>
                <a:close/>
              </a:path>
            </a:pathLst>
          </a:cu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D4886239-536D-461A-A6B3-52C081AD9EDA}"/>
              </a:ext>
            </a:extLst>
          </p:cNvPr>
          <p:cNvSpPr txBox="1"/>
          <p:nvPr/>
        </p:nvSpPr>
        <p:spPr>
          <a:xfrm>
            <a:off x="3695993" y="5717220"/>
            <a:ext cx="4333298" cy="52322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– 13 September 2021 </a:t>
            </a:r>
          </a:p>
        </p:txBody>
      </p:sp>
      <p:pic>
        <p:nvPicPr>
          <p:cNvPr id="8" name="Immagine 7" descr="Immagine che contiene testo&#10;&#10;Descrizione generata automaticamente">
            <a:extLst>
              <a:ext uri="{FF2B5EF4-FFF2-40B4-BE49-F238E27FC236}">
                <a16:creationId xmlns:a16="http://schemas.microsoft.com/office/drawing/2014/main" id="{61279897-9FF3-4B9C-9DE3-12AE9C9586B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595" y="6130873"/>
            <a:ext cx="1398205" cy="932137"/>
          </a:xfrm>
          <a:prstGeom prst="rect">
            <a:avLst/>
          </a:prstGeom>
        </p:spPr>
      </p:pic>
      <p:pic>
        <p:nvPicPr>
          <p:cNvPr id="7" name="Immagine 6" descr="Immagine che contiene testo, clipart&#10;&#10;Descrizione generata automaticamente">
            <a:extLst>
              <a:ext uri="{FF2B5EF4-FFF2-40B4-BE49-F238E27FC236}">
                <a16:creationId xmlns:a16="http://schemas.microsoft.com/office/drawing/2014/main" id="{19600504-9540-4DAE-BEB3-8C74EFEBCE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238" y="6269802"/>
            <a:ext cx="1421954" cy="588198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94BFC866-B18E-4532-9D13-30361064129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992" y="6276514"/>
            <a:ext cx="543765" cy="546192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A696A58F-9D5F-4D05-BD27-015052DCB63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526" y="6297029"/>
            <a:ext cx="1271267" cy="635634"/>
          </a:xfrm>
          <a:prstGeom prst="rect">
            <a:avLst/>
          </a:prstGeom>
        </p:spPr>
      </p:pic>
      <p:pic>
        <p:nvPicPr>
          <p:cNvPr id="16" name="Immagine 15" descr="Immagine che contiene testo&#10;&#10;Descrizione generata automaticamente">
            <a:extLst>
              <a:ext uri="{FF2B5EF4-FFF2-40B4-BE49-F238E27FC236}">
                <a16:creationId xmlns:a16="http://schemas.microsoft.com/office/drawing/2014/main" id="{FD1F2303-3DF6-4B6C-89D2-83A99608A24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2125" y="6269802"/>
            <a:ext cx="1121119" cy="581507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A40B4219-C43B-476A-87FD-06C6AE30334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371" y="6283893"/>
            <a:ext cx="632374" cy="580730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52953081-1B82-4DCD-97BB-E74A76072AA4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719" y="6193820"/>
            <a:ext cx="635634" cy="637763"/>
          </a:xfrm>
          <a:prstGeom prst="rect">
            <a:avLst/>
          </a:prstGeom>
        </p:spPr>
      </p:pic>
      <p:pic>
        <p:nvPicPr>
          <p:cNvPr id="22" name="Immagine 21" descr="Immagine che contiene testo&#10;&#10;Descrizione generata automaticamente">
            <a:extLst>
              <a:ext uri="{FF2B5EF4-FFF2-40B4-BE49-F238E27FC236}">
                <a16:creationId xmlns:a16="http://schemas.microsoft.com/office/drawing/2014/main" id="{69C60FBA-524A-4245-9D8F-02FF66899446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0521" y="6297030"/>
            <a:ext cx="1278679" cy="562086"/>
          </a:xfrm>
          <a:prstGeom prst="rect">
            <a:avLst/>
          </a:prstGeom>
        </p:spPr>
      </p:pic>
      <p:pic>
        <p:nvPicPr>
          <p:cNvPr id="23" name="Immagine 22" descr="Nessun testo alternativo automatico disponibile.">
            <a:extLst>
              <a:ext uri="{FF2B5EF4-FFF2-40B4-BE49-F238E27FC236}">
                <a16:creationId xmlns:a16="http://schemas.microsoft.com/office/drawing/2014/main" id="{C5D87347-326A-456F-B85B-0E39E437D892}"/>
              </a:ext>
            </a:extLst>
          </p:cNvPr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270" y="6226081"/>
            <a:ext cx="635635" cy="635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Immagine 23" descr="Risultati immagini per isec nas ra">
            <a:extLst>
              <a:ext uri="{FF2B5EF4-FFF2-40B4-BE49-F238E27FC236}">
                <a16:creationId xmlns:a16="http://schemas.microsoft.com/office/drawing/2014/main" id="{F06F2A10-3BE7-43DF-B3F3-8F184AE11926}"/>
              </a:ext>
            </a:extLst>
          </p:cNvPr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341" y="6361130"/>
            <a:ext cx="1491635" cy="499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53B48ACF-C5CE-4483-97DF-2A7D4278C392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09" b="17706"/>
          <a:stretch/>
        </p:blipFill>
        <p:spPr>
          <a:xfrm>
            <a:off x="11063151" y="6361130"/>
            <a:ext cx="1121850" cy="488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7678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93086D68-D9B7-42E9-A884-D23548F4DE1E}" type="slidenum">
              <a:rPr lang="it-IT"/>
              <a:pPr/>
              <a:t>10</a:t>
            </a:fld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C4227C1-BB4A-48BF-BC84-4BB91B374A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0"/>
          <a:stretch/>
        </p:blipFill>
        <p:spPr>
          <a:xfrm>
            <a:off x="9863786" y="0"/>
            <a:ext cx="2328214" cy="613731"/>
          </a:xfrm>
          <a:prstGeom prst="rect">
            <a:avLst/>
          </a:prstGeom>
        </p:spPr>
      </p:pic>
      <p:sp>
        <p:nvSpPr>
          <p:cNvPr id="16" name="Rettangolo 15">
            <a:extLst>
              <a:ext uri="{FF2B5EF4-FFF2-40B4-BE49-F238E27FC236}">
                <a16:creationId xmlns:a16="http://schemas.microsoft.com/office/drawing/2014/main" id="{B1427477-6561-4755-BF2B-FFA08E6C7677}"/>
              </a:ext>
            </a:extLst>
          </p:cNvPr>
          <p:cNvSpPr/>
          <p:nvPr/>
        </p:nvSpPr>
        <p:spPr>
          <a:xfrm>
            <a:off x="9280124" y="5168763"/>
            <a:ext cx="2556769" cy="11875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ln>
                <a:solidFill>
                  <a:schemeClr val="bg1"/>
                </a:solidFill>
              </a:ln>
              <a:solidFill>
                <a:srgbClr val="EAEAEA"/>
              </a:solidFill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9EF4F82C-1515-4EF0-B55A-1586B6EA99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9107" y="5829429"/>
            <a:ext cx="1722270" cy="1010815"/>
          </a:xfrm>
          <a:prstGeom prst="rect">
            <a:avLst/>
          </a:prstGeom>
        </p:spPr>
      </p:pic>
      <p:sp>
        <p:nvSpPr>
          <p:cNvPr id="9" name="Titolo 1">
            <a:extLst>
              <a:ext uri="{FF2B5EF4-FFF2-40B4-BE49-F238E27FC236}">
                <a16:creationId xmlns:a16="http://schemas.microsoft.com/office/drawing/2014/main" id="{770A50D5-3985-4266-B24D-E22577489628}"/>
              </a:ext>
            </a:extLst>
          </p:cNvPr>
          <p:cNvSpPr txBox="1">
            <a:spLocks/>
          </p:cNvSpPr>
          <p:nvPr/>
        </p:nvSpPr>
        <p:spPr>
          <a:xfrm>
            <a:off x="2209800" y="2780929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>
                <a:latin typeface="Angsana New" panose="02020603050405020304" pitchFamily="18" charset="-34"/>
                <a:cs typeface="Angsana New" panose="02020603050405020304" pitchFamily="18" charset="-34"/>
              </a:rPr>
              <a:t>Thank </a:t>
            </a:r>
            <a:r>
              <a:rPr lang="it-IT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you</a:t>
            </a:r>
            <a:r>
              <a:rPr lang="it-IT" dirty="0">
                <a:latin typeface="Angsana New" panose="02020603050405020304" pitchFamily="18" charset="-34"/>
                <a:cs typeface="Angsana New" panose="02020603050405020304" pitchFamily="18" charset="-34"/>
              </a:rPr>
              <a:t> for </a:t>
            </a:r>
            <a:r>
              <a:rPr lang="it-IT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your</a:t>
            </a:r>
            <a:r>
              <a:rPr lang="it-IT" dirty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it-IT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kind</a:t>
            </a:r>
            <a:r>
              <a:rPr lang="it-IT" dirty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it-IT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attention</a:t>
            </a:r>
            <a:r>
              <a:rPr lang="it-IT" dirty="0">
                <a:latin typeface="Angsana New" panose="02020603050405020304" pitchFamily="18" charset="-34"/>
                <a:cs typeface="Angsana New" panose="02020603050405020304" pitchFamily="18" charset="-34"/>
              </a:rPr>
              <a:t>!</a:t>
            </a:r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D72C6D12-E5B6-4C2C-A564-6D503F9B2DE5}"/>
              </a:ext>
            </a:extLst>
          </p:cNvPr>
          <p:cNvSpPr txBox="1">
            <a:spLocks/>
          </p:cNvSpPr>
          <p:nvPr/>
        </p:nvSpPr>
        <p:spPr>
          <a:xfrm>
            <a:off x="3454401" y="6027938"/>
            <a:ext cx="4446726" cy="5592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i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683350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5055FA6B-2743-4E5B-BE9F-2A25F5F7AD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37360" y="473965"/>
            <a:ext cx="10199716" cy="1470025"/>
          </a:xfrm>
        </p:spPr>
        <p:txBody>
          <a:bodyPr>
            <a:normAutofit/>
          </a:bodyPr>
          <a:lstStyle/>
          <a:p>
            <a:r>
              <a:rPr lang="it-IT" sz="3600" dirty="0" smtClean="0"/>
              <a:t>Martin Luther University Halle-Wittenberg</a:t>
            </a:r>
            <a:br>
              <a:rPr lang="it-IT" sz="3600" dirty="0" smtClean="0"/>
            </a:br>
            <a:r>
              <a:rPr lang="it-IT" sz="3600" dirty="0" smtClean="0"/>
              <a:t>Germany  </a:t>
            </a:r>
            <a:endParaRPr lang="it-IT" sz="3600" dirty="0"/>
          </a:p>
        </p:txBody>
      </p:sp>
      <p:sp>
        <p:nvSpPr>
          <p:cNvPr id="8" name="Sottotitolo 7">
            <a:extLst>
              <a:ext uri="{FF2B5EF4-FFF2-40B4-BE49-F238E27FC236}">
                <a16:creationId xmlns:a16="http://schemas.microsoft.com/office/drawing/2014/main" id="{6BCE41C9-7CB5-470C-881F-0E8F190B5C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24109" y="1976824"/>
            <a:ext cx="8534400" cy="1752600"/>
          </a:xfrm>
        </p:spPr>
        <p:txBody>
          <a:bodyPr/>
          <a:lstStyle/>
          <a:p>
            <a:r>
              <a:rPr lang="it-IT" dirty="0" err="1" smtClean="0">
                <a:solidFill>
                  <a:schemeClr val="tx1"/>
                </a:solidFill>
              </a:rPr>
              <a:t>Institute</a:t>
            </a:r>
            <a:r>
              <a:rPr lang="it-IT" dirty="0" smtClean="0">
                <a:solidFill>
                  <a:schemeClr val="tx1"/>
                </a:solidFill>
              </a:rPr>
              <a:t> of </a:t>
            </a:r>
            <a:r>
              <a:rPr lang="it-IT" dirty="0" err="1" smtClean="0">
                <a:solidFill>
                  <a:schemeClr val="tx1"/>
                </a:solidFill>
              </a:rPr>
              <a:t>Geosciences</a:t>
            </a:r>
            <a:r>
              <a:rPr lang="it-IT" dirty="0" smtClean="0">
                <a:solidFill>
                  <a:schemeClr val="tx1"/>
                </a:solidFill>
              </a:rPr>
              <a:t> and </a:t>
            </a:r>
            <a:r>
              <a:rPr lang="it-IT" dirty="0" err="1" smtClean="0">
                <a:solidFill>
                  <a:schemeClr val="tx1"/>
                </a:solidFill>
              </a:rPr>
              <a:t>Geography</a:t>
            </a:r>
            <a:r>
              <a:rPr lang="it-IT" dirty="0" smtClean="0">
                <a:solidFill>
                  <a:schemeClr val="tx1"/>
                </a:solidFill>
              </a:rPr>
              <a:t>   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93086D68-D9B7-42E9-A884-D23548F4DE1E}" type="slidenum">
              <a:rPr lang="it-IT"/>
              <a:pPr/>
              <a:t>2</a:t>
            </a:fld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C4227C1-BB4A-48BF-BC84-4BB91B374A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0"/>
          <a:stretch/>
        </p:blipFill>
        <p:spPr>
          <a:xfrm>
            <a:off x="9863786" y="0"/>
            <a:ext cx="2328214" cy="613731"/>
          </a:xfrm>
          <a:prstGeom prst="rect">
            <a:avLst/>
          </a:prstGeom>
        </p:spPr>
      </p:pic>
      <p:sp>
        <p:nvSpPr>
          <p:cNvPr id="16" name="Rettangolo 15">
            <a:extLst>
              <a:ext uri="{FF2B5EF4-FFF2-40B4-BE49-F238E27FC236}">
                <a16:creationId xmlns:a16="http://schemas.microsoft.com/office/drawing/2014/main" id="{B1427477-6561-4755-BF2B-FFA08E6C7677}"/>
              </a:ext>
            </a:extLst>
          </p:cNvPr>
          <p:cNvSpPr/>
          <p:nvPr/>
        </p:nvSpPr>
        <p:spPr>
          <a:xfrm>
            <a:off x="9280124" y="5168763"/>
            <a:ext cx="2556769" cy="11875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ln>
                <a:solidFill>
                  <a:schemeClr val="bg1"/>
                </a:solidFill>
              </a:ln>
              <a:solidFill>
                <a:srgbClr val="EAEAEA"/>
              </a:solidFill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9EF4F82C-1515-4EF0-B55A-1586B6EA99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862" y="5839851"/>
            <a:ext cx="1704515" cy="1000394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9605" y="2903274"/>
            <a:ext cx="4406168" cy="2936576"/>
          </a:xfrm>
          <a:prstGeom prst="rect">
            <a:avLst/>
          </a:prstGeom>
        </p:spPr>
      </p:pic>
      <p:pic>
        <p:nvPicPr>
          <p:cNvPr id="1026" name="Picture 2" descr="https://www.menvipro.org/gallery/34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2" t="19876" b="12109"/>
          <a:stretch/>
        </p:blipFill>
        <p:spPr bwMode="auto">
          <a:xfrm>
            <a:off x="6159257" y="2909437"/>
            <a:ext cx="5062120" cy="293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3550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977389" y="819151"/>
            <a:ext cx="2727961" cy="980850"/>
          </a:xfrm>
        </p:spPr>
        <p:txBody>
          <a:bodyPr>
            <a:normAutofit fontScale="90000"/>
          </a:bodyPr>
          <a:lstStyle/>
          <a:p>
            <a:pPr algn="l"/>
            <a:r>
              <a:rPr lang="de-DE" sz="3200" dirty="0" smtClean="0"/>
              <a:t>Prof. Dr. </a:t>
            </a:r>
            <a:br>
              <a:rPr lang="de-DE" sz="3200" dirty="0" smtClean="0"/>
            </a:br>
            <a:r>
              <a:rPr lang="de-DE" sz="3200" dirty="0" smtClean="0"/>
              <a:t>Cornelia </a:t>
            </a:r>
            <a:r>
              <a:rPr lang="de-DE" sz="3200" dirty="0" err="1" smtClean="0"/>
              <a:t>Gläßer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86D68-D9B7-42E9-A884-D23548F4DE1E}" type="slidenum">
              <a:rPr lang="it-IT" smtClean="0"/>
              <a:t>3</a:t>
            </a:fld>
            <a:endParaRPr lang="it-IT" dirty="0"/>
          </a:p>
        </p:txBody>
      </p:sp>
      <p:sp>
        <p:nvSpPr>
          <p:cNvPr id="3" name="Textfeld 2"/>
          <p:cNvSpPr txBox="1"/>
          <p:nvPr/>
        </p:nvSpPr>
        <p:spPr>
          <a:xfrm>
            <a:off x="698269" y="1978429"/>
            <a:ext cx="4896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573577" y="2061556"/>
            <a:ext cx="502088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Education </a:t>
            </a:r>
            <a:r>
              <a:rPr lang="en-US" dirty="0"/>
              <a:t>in Geography and Geosciences 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 </a:t>
            </a:r>
            <a:r>
              <a:rPr lang="en-US" dirty="0"/>
              <a:t>PhD and Habilitation in multi and hyperspectral remote </a:t>
            </a:r>
            <a:r>
              <a:rPr lang="en-US" dirty="0" smtClean="0"/>
              <a:t>sensing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Active in leading of national and international scientific </a:t>
            </a:r>
            <a:r>
              <a:rPr lang="en-US" dirty="0" err="1"/>
              <a:t>organisations</a:t>
            </a:r>
            <a:r>
              <a:rPr lang="en-US" dirty="0"/>
              <a:t> </a:t>
            </a:r>
            <a:endParaRPr lang="de-DE" dirty="0"/>
          </a:p>
          <a:p>
            <a:endParaRPr lang="en-US" dirty="0" smtClean="0"/>
          </a:p>
          <a:p>
            <a:r>
              <a:rPr lang="en-US" b="1" dirty="0" smtClean="0"/>
              <a:t>Research interests: </a:t>
            </a:r>
          </a:p>
          <a:p>
            <a:r>
              <a:rPr lang="en-US" dirty="0" smtClean="0"/>
              <a:t>• </a:t>
            </a:r>
            <a:r>
              <a:rPr lang="en-US" dirty="0"/>
              <a:t>hyperspectral remote sensing </a:t>
            </a:r>
            <a:r>
              <a:rPr lang="en-US" dirty="0" err="1"/>
              <a:t>für</a:t>
            </a:r>
            <a:r>
              <a:rPr lang="en-US" dirty="0"/>
              <a:t> geo-, hydro- and biochemical parameter in different landscape types and climatic regions </a:t>
            </a:r>
            <a:endParaRPr lang="en-US" dirty="0" smtClean="0"/>
          </a:p>
          <a:p>
            <a:r>
              <a:rPr lang="en-US" dirty="0" smtClean="0"/>
              <a:t>• Environmental Remote </a:t>
            </a:r>
            <a:r>
              <a:rPr lang="en-US" dirty="0"/>
              <a:t>sensing of mining areas </a:t>
            </a:r>
            <a:r>
              <a:rPr lang="en-US" dirty="0" smtClean="0"/>
              <a:t>and whole mine cycle </a:t>
            </a:r>
          </a:p>
          <a:p>
            <a:r>
              <a:rPr lang="en-US" dirty="0" smtClean="0"/>
              <a:t>• </a:t>
            </a:r>
            <a:r>
              <a:rPr lang="en-US" dirty="0"/>
              <a:t>Phenology of crops and natural phenology </a:t>
            </a:r>
            <a:endParaRPr lang="en-US" dirty="0" smtClean="0"/>
          </a:p>
          <a:p>
            <a:r>
              <a:rPr lang="en-US" dirty="0" smtClean="0"/>
              <a:t>• Long </a:t>
            </a:r>
            <a:r>
              <a:rPr lang="en-US" dirty="0"/>
              <a:t>term experiences in </a:t>
            </a:r>
            <a:r>
              <a:rPr lang="en-US" dirty="0" err="1" smtClean="0"/>
              <a:t>Elearning</a:t>
            </a:r>
            <a:r>
              <a:rPr lang="en-US" dirty="0" smtClean="0"/>
              <a:t> and </a:t>
            </a:r>
            <a:r>
              <a:rPr lang="en-US" dirty="0" err="1" smtClean="0"/>
              <a:t>eAssessment</a:t>
            </a:r>
            <a:r>
              <a:rPr lang="en-US" dirty="0" smtClean="0"/>
              <a:t> </a:t>
            </a:r>
          </a:p>
          <a:p>
            <a:endParaRPr lang="en-US" dirty="0"/>
          </a:p>
        </p:txBody>
      </p:sp>
      <p:sp>
        <p:nvSpPr>
          <p:cNvPr id="7" name="Textfeld 6"/>
          <p:cNvSpPr txBox="1"/>
          <p:nvPr/>
        </p:nvSpPr>
        <p:spPr>
          <a:xfrm>
            <a:off x="6248400" y="2754052"/>
            <a:ext cx="5257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Study of Geography at </a:t>
            </a:r>
            <a:r>
              <a:rPr lang="en-US" dirty="0" smtClean="0"/>
              <a:t>the MLU </a:t>
            </a:r>
            <a:r>
              <a:rPr lang="en-US" dirty="0"/>
              <a:t>Halle-Wittenberg </a:t>
            </a: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PhD in spectroscopy of industrial </a:t>
            </a:r>
            <a:r>
              <a:rPr lang="en-US" dirty="0" err="1" smtClean="0"/>
              <a:t>bypropducts</a:t>
            </a:r>
            <a:endParaRPr lang="en-US" dirty="0" smtClean="0"/>
          </a:p>
          <a:p>
            <a:r>
              <a:rPr lang="en-US" dirty="0" smtClean="0"/>
              <a:t> </a:t>
            </a:r>
            <a:endParaRPr lang="en-US" dirty="0" smtClean="0"/>
          </a:p>
          <a:p>
            <a:r>
              <a:rPr lang="en-US" b="1" dirty="0" smtClean="0"/>
              <a:t>Research </a:t>
            </a:r>
            <a:r>
              <a:rPr lang="en-US" b="1" dirty="0" smtClean="0"/>
              <a:t>interests:</a:t>
            </a:r>
            <a:endParaRPr lang="en-US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Hyperspectral </a:t>
            </a:r>
            <a:r>
              <a:rPr lang="en-US" dirty="0"/>
              <a:t>and multispectral </a:t>
            </a:r>
            <a:r>
              <a:rPr lang="en-US" dirty="0" smtClean="0"/>
              <a:t>remote sensing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Visible </a:t>
            </a:r>
            <a:r>
              <a:rPr lang="en-US" dirty="0"/>
              <a:t>light to the longwave infrared </a:t>
            </a:r>
            <a:r>
              <a:rPr lang="en-US" dirty="0" smtClean="0"/>
              <a:t>spectroscopy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Exploration of anthropogenic deposits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Spectroscopy of soils, rocks &amp; man made materials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11" name="Titel 1"/>
          <p:cNvSpPr txBox="1">
            <a:spLocks/>
          </p:cNvSpPr>
          <p:nvPr/>
        </p:nvSpPr>
        <p:spPr>
          <a:xfrm>
            <a:off x="5661025" y="1269919"/>
            <a:ext cx="3511550" cy="5300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de-DE" sz="3200" dirty="0" smtClean="0"/>
              <a:t>Dr. Michael Denk</a:t>
            </a:r>
            <a:endParaRPr lang="de-DE" dirty="0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29" y="0"/>
            <a:ext cx="1276160" cy="18000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3"/>
          <a:srcRect l="17625" t="4030" r="15714" b="34378"/>
          <a:stretch/>
        </p:blipFill>
        <p:spPr>
          <a:xfrm>
            <a:off x="9172575" y="0"/>
            <a:ext cx="1498795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3075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8737600" y="6606723"/>
            <a:ext cx="2844800" cy="365125"/>
          </a:xfrm>
        </p:spPr>
        <p:txBody>
          <a:bodyPr/>
          <a:lstStyle/>
          <a:p>
            <a:fld id="{93086D68-D9B7-42E9-A884-D23548F4DE1E}" type="slidenum">
              <a:rPr lang="it-IT" smtClean="0"/>
              <a:t>4</a:t>
            </a:fld>
            <a:endParaRPr lang="it-IT" dirty="0"/>
          </a:p>
        </p:txBody>
      </p:sp>
      <p:sp>
        <p:nvSpPr>
          <p:cNvPr id="5" name="Textfeld 4"/>
          <p:cNvSpPr txBox="1"/>
          <p:nvPr/>
        </p:nvSpPr>
        <p:spPr>
          <a:xfrm>
            <a:off x="2701634" y="324196"/>
            <a:ext cx="42351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Martin Luther University Halle-Wittenberg</a:t>
            </a:r>
          </a:p>
          <a:p>
            <a:r>
              <a:rPr lang="de-DE" b="1" dirty="0" smtClean="0"/>
              <a:t>Federal State </a:t>
            </a:r>
            <a:r>
              <a:rPr lang="de-DE" b="1" dirty="0" err="1" smtClean="0"/>
              <a:t>Saxony</a:t>
            </a:r>
            <a:r>
              <a:rPr lang="de-DE" b="1" dirty="0" smtClean="0"/>
              <a:t>-Anhalt </a:t>
            </a:r>
            <a:endParaRPr lang="de-DE" b="1" dirty="0"/>
          </a:p>
        </p:txBody>
      </p:sp>
      <p:sp>
        <p:nvSpPr>
          <p:cNvPr id="6" name="Rechteck 5"/>
          <p:cNvSpPr/>
          <p:nvPr/>
        </p:nvSpPr>
        <p:spPr>
          <a:xfrm>
            <a:off x="2236124" y="1198997"/>
            <a:ext cx="9629305" cy="63632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7300" algn="l"/>
              </a:tabLst>
              <a:defRPr/>
            </a:pPr>
            <a:r>
              <a:rPr kumimoji="0" lang="nb-NO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General facts:</a:t>
            </a:r>
          </a:p>
          <a:p>
            <a:pPr marL="554037" marR="0" lvl="1" indent="-285750" defTabSz="9144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Pct val="66000"/>
              <a:buFont typeface="Wingdings" panose="05000000000000000000" pitchFamily="2" charset="2"/>
              <a:buChar char="q"/>
              <a:tabLst>
                <a:tab pos="1257300" algn="l"/>
              </a:tabLst>
              <a:defRPr/>
            </a:pPr>
            <a:r>
              <a:rPr kumimoji="0" lang="nb-NO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largest city in Saxony-Anhalt</a:t>
            </a:r>
          </a:p>
          <a:p>
            <a:pPr marL="554037" marR="0" lvl="1" indent="-285750" defTabSz="9144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Pct val="66000"/>
              <a:buFont typeface="Wingdings" panose="05000000000000000000" pitchFamily="2" charset="2"/>
              <a:buChar char="q"/>
              <a:tabLst>
                <a:tab pos="1257300" algn="l"/>
              </a:tabLst>
              <a:defRPr/>
            </a:pPr>
            <a:r>
              <a:rPr kumimoji="0" lang="nb-NO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population: ~240.000, </a:t>
            </a:r>
            <a:r>
              <a:rPr kumimoji="0" lang="nb-NO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density</a:t>
            </a:r>
          </a:p>
          <a:p>
            <a:pPr marL="554037" marR="0" lvl="1" indent="-285750" defTabSz="9144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Pct val="66000"/>
              <a:buFont typeface="Wingdings" panose="05000000000000000000" pitchFamily="2" charset="2"/>
              <a:buChar char="q"/>
              <a:tabLst>
                <a:tab pos="1257300" algn="l"/>
              </a:tabLst>
              <a:defRPr/>
            </a:pPr>
            <a:endParaRPr lang="nb-NO" sz="1400" kern="0" dirty="0" smtClean="0">
              <a:solidFill>
                <a:prstClr val="black"/>
              </a:solidFill>
            </a:endParaRPr>
          </a:p>
          <a:p>
            <a:pPr indent="-188913">
              <a:lnSpc>
                <a:spcPct val="125000"/>
              </a:lnSpc>
              <a:buSzPct val="66000"/>
              <a:tabLst>
                <a:tab pos="1257300" algn="l"/>
              </a:tabLst>
              <a:defRPr/>
            </a:pPr>
            <a:r>
              <a:rPr lang="nb-NO" sz="1400" kern="0" dirty="0" smtClean="0">
                <a:solidFill>
                  <a:prstClr val="black"/>
                </a:solidFill>
              </a:rPr>
              <a:t>Long history in industry ( mining, chemistry, </a:t>
            </a:r>
          </a:p>
          <a:p>
            <a:pPr indent="-188913">
              <a:lnSpc>
                <a:spcPct val="125000"/>
              </a:lnSpc>
              <a:buSzPct val="66000"/>
              <a:tabLst>
                <a:tab pos="1257300" algn="l"/>
              </a:tabLst>
              <a:defRPr/>
            </a:pPr>
            <a:r>
              <a:rPr lang="nb-NO" sz="1400" kern="0" dirty="0" smtClean="0">
                <a:solidFill>
                  <a:prstClr val="black"/>
                </a:solidFill>
              </a:rPr>
              <a:t>engine building, food  and others), science and art</a:t>
            </a:r>
          </a:p>
          <a:p>
            <a:pPr marL="554037" marR="0" lvl="1" indent="-285750" defTabSz="9144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Pct val="66000"/>
              <a:buFont typeface="Wingdings" panose="05000000000000000000" pitchFamily="2" charset="2"/>
              <a:buChar char="q"/>
              <a:tabLst>
                <a:tab pos="1257300" algn="l"/>
              </a:tabLst>
              <a:defRPr/>
            </a:pPr>
            <a:endParaRPr lang="nb-NO" sz="1400" kern="0" dirty="0">
              <a:solidFill>
                <a:prstClr val="black"/>
              </a:solidFill>
            </a:endParaRPr>
          </a:p>
          <a:p>
            <a:pPr indent="-188913">
              <a:lnSpc>
                <a:spcPct val="125000"/>
              </a:lnSpc>
              <a:buSzPct val="66000"/>
              <a:tabLst>
                <a:tab pos="1257300" algn="l"/>
              </a:tabLst>
              <a:defRPr/>
            </a:pPr>
            <a:r>
              <a:rPr lang="nb-NO" sz="1400" b="1" kern="0" dirty="0" smtClean="0">
                <a:solidFill>
                  <a:prstClr val="black"/>
                </a:solidFill>
              </a:rPr>
              <a:t>Today:    </a:t>
            </a:r>
          </a:p>
          <a:p>
            <a:pPr marL="96837" indent="-285750">
              <a:lnSpc>
                <a:spcPct val="125000"/>
              </a:lnSpc>
              <a:buSzPct val="66000"/>
              <a:buFont typeface="Arial" panose="020B0604020202020204" pitchFamily="34" charset="0"/>
              <a:buChar char="•"/>
              <a:tabLst>
                <a:tab pos="1257300" algn="l"/>
              </a:tabLst>
              <a:defRPr/>
            </a:pPr>
            <a:r>
              <a:rPr lang="nb-NO" sz="1400" kern="0" dirty="0" smtClean="0">
                <a:solidFill>
                  <a:prstClr val="black"/>
                </a:solidFill>
              </a:rPr>
              <a:t>Commerce and industry, Services,    </a:t>
            </a:r>
          </a:p>
          <a:p>
            <a:pPr marL="96837" indent="-285750">
              <a:lnSpc>
                <a:spcPct val="125000"/>
              </a:lnSpc>
              <a:buSzPct val="66000"/>
              <a:buFont typeface="Arial" panose="020B0604020202020204" pitchFamily="34" charset="0"/>
              <a:buChar char="•"/>
              <a:tabLst>
                <a:tab pos="1257300" algn="l"/>
              </a:tabLst>
              <a:defRPr/>
            </a:pPr>
            <a:r>
              <a:rPr lang="nb-NO" sz="1400" kern="0" dirty="0" smtClean="0">
                <a:solidFill>
                  <a:prstClr val="black"/>
                </a:solidFill>
              </a:rPr>
              <a:t>Biochemistry, Biotechnology, Pharmacy</a:t>
            </a:r>
          </a:p>
          <a:p>
            <a:pPr marL="96837" indent="-285750">
              <a:lnSpc>
                <a:spcPct val="125000"/>
              </a:lnSpc>
              <a:buSzPct val="66000"/>
              <a:buFont typeface="Arial" panose="020B0604020202020204" pitchFamily="34" charset="0"/>
              <a:buChar char="•"/>
              <a:tabLst>
                <a:tab pos="1257300" algn="l"/>
              </a:tabLst>
              <a:defRPr/>
            </a:pPr>
            <a:r>
              <a:rPr lang="nb-NO" sz="1400" kern="0" dirty="0" smtClean="0">
                <a:solidFill>
                  <a:prstClr val="black"/>
                </a:solidFill>
              </a:rPr>
              <a:t>Compur Science, creative industry </a:t>
            </a:r>
          </a:p>
          <a:p>
            <a:pPr indent="-188913">
              <a:lnSpc>
                <a:spcPct val="125000"/>
              </a:lnSpc>
              <a:buSzPct val="66000"/>
              <a:tabLst>
                <a:tab pos="1257300" algn="l"/>
              </a:tabLst>
              <a:defRPr/>
            </a:pPr>
            <a:endParaRPr lang="nb-NO" sz="1400" kern="0" dirty="0">
              <a:solidFill>
                <a:prstClr val="black"/>
              </a:solidFill>
            </a:endParaRPr>
          </a:p>
          <a:p>
            <a:pPr indent="-188913">
              <a:lnSpc>
                <a:spcPct val="125000"/>
              </a:lnSpc>
              <a:buSzPct val="66000"/>
              <a:tabLst>
                <a:tab pos="1257300" algn="l"/>
              </a:tabLst>
              <a:defRPr/>
            </a:pPr>
            <a:r>
              <a:rPr lang="nb-NO" sz="1400" b="1" kern="0" dirty="0" smtClean="0">
                <a:solidFill>
                  <a:prstClr val="black"/>
                </a:solidFill>
              </a:rPr>
              <a:t>Science and Resarch </a:t>
            </a:r>
          </a:p>
          <a:p>
            <a:pPr marL="96837" indent="-285750">
              <a:lnSpc>
                <a:spcPct val="125000"/>
              </a:lnSpc>
              <a:buSzPct val="66000"/>
              <a:buFont typeface="Wingdings" panose="05000000000000000000" pitchFamily="2" charset="2"/>
              <a:buChar char="§"/>
              <a:tabLst>
                <a:tab pos="1257300" algn="l"/>
              </a:tabLst>
              <a:defRPr/>
            </a:pPr>
            <a:r>
              <a:rPr lang="nb-NO" sz="1400" kern="0" dirty="0" smtClean="0">
                <a:solidFill>
                  <a:prstClr val="black"/>
                </a:solidFill>
              </a:rPr>
              <a:t>Max Planck Instutes  - Basic Research </a:t>
            </a:r>
          </a:p>
          <a:p>
            <a:pPr marL="96837" indent="-285750">
              <a:lnSpc>
                <a:spcPct val="125000"/>
              </a:lnSpc>
              <a:buSzPct val="66000"/>
              <a:buFont typeface="Wingdings" panose="05000000000000000000" pitchFamily="2" charset="2"/>
              <a:buChar char="§"/>
              <a:tabLst>
                <a:tab pos="1257300" algn="l"/>
              </a:tabLst>
              <a:defRPr/>
            </a:pPr>
            <a:r>
              <a:rPr lang="nb-NO" sz="1400" kern="0" dirty="0" smtClean="0">
                <a:solidFill>
                  <a:prstClr val="black"/>
                </a:solidFill>
              </a:rPr>
              <a:t>Fraunhofer Institutes – Applied Resaerch </a:t>
            </a:r>
          </a:p>
          <a:p>
            <a:pPr marL="96837" indent="-285750">
              <a:lnSpc>
                <a:spcPct val="125000"/>
              </a:lnSpc>
              <a:buSzPct val="66000"/>
              <a:buFont typeface="Wingdings" panose="05000000000000000000" pitchFamily="2" charset="2"/>
              <a:buChar char="§"/>
              <a:tabLst>
                <a:tab pos="1257300" algn="l"/>
              </a:tabLst>
              <a:defRPr/>
            </a:pPr>
            <a:r>
              <a:rPr lang="nb-NO" sz="1400" kern="0" dirty="0" smtClean="0">
                <a:solidFill>
                  <a:prstClr val="black"/>
                </a:solidFill>
              </a:rPr>
              <a:t>Helmholtz Association Environmentel Research Center</a:t>
            </a:r>
          </a:p>
          <a:p>
            <a:pPr marL="96837" indent="-285750">
              <a:lnSpc>
                <a:spcPct val="125000"/>
              </a:lnSpc>
              <a:buSzPct val="66000"/>
              <a:buFont typeface="Wingdings" panose="05000000000000000000" pitchFamily="2" charset="2"/>
              <a:buChar char="§"/>
              <a:tabLst>
                <a:tab pos="1257300" algn="l"/>
              </a:tabLst>
              <a:defRPr/>
            </a:pPr>
            <a:r>
              <a:rPr lang="nb-NO" sz="1400" kern="0" dirty="0" smtClean="0">
                <a:solidFill>
                  <a:prstClr val="black"/>
                </a:solidFill>
              </a:rPr>
              <a:t>Leibnitz Institute </a:t>
            </a:r>
          </a:p>
          <a:p>
            <a:pPr marL="96837" indent="-285750">
              <a:lnSpc>
                <a:spcPct val="125000"/>
              </a:lnSpc>
              <a:buSzPct val="66000"/>
              <a:buFont typeface="Wingdings" panose="05000000000000000000" pitchFamily="2" charset="2"/>
              <a:buChar char="§"/>
              <a:tabLst>
                <a:tab pos="1257300" algn="l"/>
              </a:tabLst>
              <a:defRPr/>
            </a:pPr>
            <a:r>
              <a:rPr lang="nb-NO" sz="1400" kern="0" dirty="0" smtClean="0">
                <a:solidFill>
                  <a:prstClr val="black"/>
                </a:solidFill>
              </a:rPr>
              <a:t>Marti Luther University</a:t>
            </a:r>
          </a:p>
          <a:p>
            <a:pPr marL="96837" indent="-285750">
              <a:lnSpc>
                <a:spcPct val="125000"/>
              </a:lnSpc>
              <a:buSzPct val="66000"/>
              <a:buFont typeface="Wingdings" panose="05000000000000000000" pitchFamily="2" charset="2"/>
              <a:buChar char="§"/>
              <a:tabLst>
                <a:tab pos="1257300" algn="l"/>
              </a:tabLst>
              <a:defRPr/>
            </a:pPr>
            <a:r>
              <a:rPr lang="nb-NO" sz="1400" kern="0" dirty="0" smtClean="0">
                <a:solidFill>
                  <a:prstClr val="black"/>
                </a:solidFill>
              </a:rPr>
              <a:t>Universit of Art and Design Burg Giebichenstein     </a:t>
            </a:r>
          </a:p>
          <a:p>
            <a:pPr indent="-188913">
              <a:lnSpc>
                <a:spcPct val="125000"/>
              </a:lnSpc>
              <a:buSzPct val="66000"/>
              <a:tabLst>
                <a:tab pos="1257300" algn="l"/>
              </a:tabLst>
              <a:defRPr/>
            </a:pPr>
            <a:endParaRPr lang="nb-NO" sz="1400" kern="0" dirty="0">
              <a:solidFill>
                <a:prstClr val="black"/>
              </a:solidFill>
            </a:endParaRPr>
          </a:p>
          <a:p>
            <a:pPr indent="-188913">
              <a:lnSpc>
                <a:spcPct val="125000"/>
              </a:lnSpc>
              <a:buSzPct val="66000"/>
              <a:tabLst>
                <a:tab pos="1257300" algn="l"/>
              </a:tabLst>
              <a:defRPr/>
            </a:pPr>
            <a:endParaRPr lang="nb-NO" sz="1400" kern="0" dirty="0">
              <a:solidFill>
                <a:prstClr val="black"/>
              </a:solidFill>
            </a:endParaRPr>
          </a:p>
          <a:p>
            <a:pPr marL="554037" marR="0" lvl="1" indent="-285750" defTabSz="9144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Pct val="66000"/>
              <a:buFont typeface="Wingdings" panose="05000000000000000000" pitchFamily="2" charset="2"/>
              <a:buChar char="q"/>
              <a:tabLst>
                <a:tab pos="1257300" algn="l"/>
              </a:tabLst>
              <a:defRPr/>
            </a:pPr>
            <a:endParaRPr kumimoji="0" lang="nb-NO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285750" marR="0" lvl="0" indent="-285750" defTabSz="9144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>
                <a:tab pos="1257300" algn="l"/>
              </a:tabLst>
              <a:defRPr/>
            </a:pPr>
            <a:endParaRPr kumimoji="0" lang="nb-NO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7776" y="1019517"/>
            <a:ext cx="4165757" cy="2761569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754" y="3851549"/>
            <a:ext cx="4147800" cy="2754086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10134595" y="6549801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Expo Real </a:t>
            </a:r>
            <a:endParaRPr lang="de-DE" dirty="0"/>
          </a:p>
        </p:txBody>
      </p:sp>
      <p:sp>
        <p:nvSpPr>
          <p:cNvPr id="2" name="Textfeld 1"/>
          <p:cNvSpPr txBox="1"/>
          <p:nvPr/>
        </p:nvSpPr>
        <p:spPr>
          <a:xfrm>
            <a:off x="7897091" y="257695"/>
            <a:ext cx="41416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Halle/Saale – Central Site in Germany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</a:p>
          <a:p>
            <a:r>
              <a:rPr lang="de-DE" dirty="0" smtClean="0"/>
              <a:t>Europe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975109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/>
          <a:srcRect b="14629"/>
          <a:stretch/>
        </p:blipFill>
        <p:spPr>
          <a:xfrm>
            <a:off x="4835334" y="1288909"/>
            <a:ext cx="3439138" cy="2330591"/>
          </a:xfrm>
          <a:prstGeom prst="rect">
            <a:avLst/>
          </a:prstGeo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86D68-D9B7-42E9-A884-D23548F4DE1E}" type="slidenum">
              <a:rPr lang="it-IT" smtClean="0"/>
              <a:t>5</a:t>
            </a:fld>
            <a:endParaRPr lang="it-IT" dirty="0"/>
          </a:p>
        </p:txBody>
      </p:sp>
      <p:sp>
        <p:nvSpPr>
          <p:cNvPr id="10" name="Rechteck 3"/>
          <p:cNvSpPr/>
          <p:nvPr/>
        </p:nvSpPr>
        <p:spPr>
          <a:xfrm>
            <a:off x="71406" y="142852"/>
            <a:ext cx="9072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Martin Luther University Halle-Wittenberg</a:t>
            </a:r>
          </a:p>
        </p:txBody>
      </p:sp>
      <p:pic>
        <p:nvPicPr>
          <p:cNvPr id="11" name="Picture 4" descr="http://upload.wikimedia.org/wikipedia/commons/thumb/0/07/Logo_MLU_Halle-Wittenberg.svg/2000px-Logo_MLU_Halle-Wittenberg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48" y="779192"/>
            <a:ext cx="4860000" cy="699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hteck 12"/>
          <p:cNvSpPr/>
          <p:nvPr/>
        </p:nvSpPr>
        <p:spPr>
          <a:xfrm>
            <a:off x="6470774" y="-1984673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Author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Sicherlich, URL: http://upload.wikimedia.org/wikipedia/commons/3/3e/2007-07_Halle_%28Saale%29_24.jpg</a:t>
            </a:r>
          </a:p>
        </p:txBody>
      </p:sp>
      <p:pic>
        <p:nvPicPr>
          <p:cNvPr id="1026" name="Picture 2" descr="Quellbild anzeigen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777" y="4410017"/>
            <a:ext cx="2640000" cy="1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051" y="4371576"/>
            <a:ext cx="3153445" cy="1836882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2098027" y="2099801"/>
            <a:ext cx="2573499" cy="2129663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462" y="334962"/>
            <a:ext cx="3069497" cy="2041215"/>
          </a:xfrm>
          <a:prstGeom prst="rect">
            <a:avLst/>
          </a:prstGeom>
        </p:spPr>
      </p:pic>
      <p:pic>
        <p:nvPicPr>
          <p:cNvPr id="26" name="Grafik 2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7717" y="2747472"/>
            <a:ext cx="3264947" cy="212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0752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86D68-D9B7-42E9-A884-D23548F4DE1E}" type="slidenum">
              <a:rPr lang="it-IT" smtClean="0"/>
              <a:t>6</a:t>
            </a:fld>
            <a:endParaRPr lang="it-IT" dirty="0"/>
          </a:p>
        </p:txBody>
      </p:sp>
      <p:sp>
        <p:nvSpPr>
          <p:cNvPr id="5" name="Gerader Verbinder 3"/>
          <p:cNvSpPr/>
          <p:nvPr/>
        </p:nvSpPr>
        <p:spPr>
          <a:xfrm>
            <a:off x="4609844" y="3803605"/>
            <a:ext cx="572140" cy="2478721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445302" y="0"/>
                </a:lnTo>
                <a:lnTo>
                  <a:pt x="445302" y="2478721"/>
                </a:lnTo>
                <a:lnTo>
                  <a:pt x="572140" y="2478721"/>
                </a:lnTo>
              </a:path>
            </a:pathLst>
          </a:custGeom>
          <a:noFill/>
          <a:ln w="25400" cap="rnd" cmpd="sng" algn="ctr">
            <a:solidFill>
              <a:srgbClr val="9BBB59">
                <a:shade val="60000"/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</p:sp>
      <p:sp>
        <p:nvSpPr>
          <p:cNvPr id="6" name="Gerader Verbinder 4"/>
          <p:cNvSpPr/>
          <p:nvPr/>
        </p:nvSpPr>
        <p:spPr>
          <a:xfrm>
            <a:off x="6450365" y="3644248"/>
            <a:ext cx="405665" cy="2092675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2092675"/>
                </a:moveTo>
                <a:lnTo>
                  <a:pt x="278827" y="2092675"/>
                </a:lnTo>
                <a:lnTo>
                  <a:pt x="278827" y="0"/>
                </a:lnTo>
                <a:lnTo>
                  <a:pt x="405665" y="0"/>
                </a:lnTo>
              </a:path>
            </a:pathLst>
          </a:custGeom>
          <a:noFill/>
          <a:ln w="25400" cap="rnd" cmpd="sng" algn="ctr">
            <a:solidFill>
              <a:srgbClr val="9BBB59">
                <a:shade val="80000"/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</p:sp>
      <p:sp>
        <p:nvSpPr>
          <p:cNvPr id="7" name="Gerader Verbinder 5"/>
          <p:cNvSpPr/>
          <p:nvPr/>
        </p:nvSpPr>
        <p:spPr>
          <a:xfrm>
            <a:off x="6450365" y="4644725"/>
            <a:ext cx="406071" cy="1092198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1092198"/>
                </a:moveTo>
                <a:lnTo>
                  <a:pt x="279233" y="1092198"/>
                </a:lnTo>
                <a:lnTo>
                  <a:pt x="279233" y="0"/>
                </a:lnTo>
                <a:lnTo>
                  <a:pt x="406071" y="0"/>
                </a:lnTo>
              </a:path>
            </a:pathLst>
          </a:custGeom>
          <a:noFill/>
          <a:ln w="25400" cap="rnd" cmpd="sng" algn="ctr">
            <a:solidFill>
              <a:srgbClr val="9BBB59">
                <a:shade val="80000"/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</p:sp>
      <p:sp>
        <p:nvSpPr>
          <p:cNvPr id="8" name="Gerader Verbinder 6"/>
          <p:cNvSpPr/>
          <p:nvPr/>
        </p:nvSpPr>
        <p:spPr>
          <a:xfrm>
            <a:off x="6450365" y="5736923"/>
            <a:ext cx="406071" cy="46941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279233" y="0"/>
                </a:lnTo>
                <a:lnTo>
                  <a:pt x="279233" y="469416"/>
                </a:lnTo>
                <a:lnTo>
                  <a:pt x="406071" y="469416"/>
                </a:lnTo>
              </a:path>
            </a:pathLst>
          </a:custGeom>
          <a:noFill/>
          <a:ln w="25400" cap="rnd" cmpd="sng" algn="ctr">
            <a:solidFill>
              <a:srgbClr val="9BBB59">
                <a:shade val="80000"/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</p:sp>
      <p:sp>
        <p:nvSpPr>
          <p:cNvPr id="9" name="Gerader Verbinder 7"/>
          <p:cNvSpPr/>
          <p:nvPr/>
        </p:nvSpPr>
        <p:spPr>
          <a:xfrm>
            <a:off x="4609844" y="3803605"/>
            <a:ext cx="572140" cy="1933318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445302" y="0"/>
                </a:lnTo>
                <a:lnTo>
                  <a:pt x="445302" y="1933318"/>
                </a:lnTo>
                <a:lnTo>
                  <a:pt x="572140" y="1933318"/>
                </a:lnTo>
              </a:path>
            </a:pathLst>
          </a:custGeom>
          <a:noFill/>
          <a:ln w="25400" cap="rnd" cmpd="sng" algn="ctr">
            <a:solidFill>
              <a:srgbClr val="9BBB59">
                <a:shade val="60000"/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</p:sp>
      <p:sp>
        <p:nvSpPr>
          <p:cNvPr id="10" name="Gerader Verbinder 8"/>
          <p:cNvSpPr/>
          <p:nvPr/>
        </p:nvSpPr>
        <p:spPr>
          <a:xfrm>
            <a:off x="4609844" y="3803605"/>
            <a:ext cx="572140" cy="1387915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445302" y="0"/>
                </a:lnTo>
                <a:lnTo>
                  <a:pt x="445302" y="1387915"/>
                </a:lnTo>
                <a:lnTo>
                  <a:pt x="572140" y="1387915"/>
                </a:lnTo>
              </a:path>
            </a:pathLst>
          </a:custGeom>
          <a:noFill/>
          <a:ln w="25400" cap="rnd" cmpd="sng" algn="ctr">
            <a:solidFill>
              <a:srgbClr val="9BBB59">
                <a:shade val="60000"/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</p:sp>
      <p:sp>
        <p:nvSpPr>
          <p:cNvPr id="11" name="Gerader Verbinder 9"/>
          <p:cNvSpPr/>
          <p:nvPr/>
        </p:nvSpPr>
        <p:spPr>
          <a:xfrm>
            <a:off x="4609844" y="3803605"/>
            <a:ext cx="572140" cy="842511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445302" y="0"/>
                </a:lnTo>
                <a:lnTo>
                  <a:pt x="445302" y="842511"/>
                </a:lnTo>
                <a:lnTo>
                  <a:pt x="572140" y="842511"/>
                </a:lnTo>
              </a:path>
            </a:pathLst>
          </a:custGeom>
          <a:noFill/>
          <a:ln w="25400" cap="rnd" cmpd="sng" algn="ctr">
            <a:solidFill>
              <a:srgbClr val="9BBB59">
                <a:shade val="60000"/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</p:sp>
      <p:sp>
        <p:nvSpPr>
          <p:cNvPr id="12" name="Gerader Verbinder 10"/>
          <p:cNvSpPr/>
          <p:nvPr/>
        </p:nvSpPr>
        <p:spPr>
          <a:xfrm>
            <a:off x="4609844" y="3803605"/>
            <a:ext cx="572140" cy="297108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445302" y="0"/>
                </a:lnTo>
                <a:lnTo>
                  <a:pt x="445302" y="297108"/>
                </a:lnTo>
                <a:lnTo>
                  <a:pt x="572140" y="297108"/>
                </a:lnTo>
              </a:path>
            </a:pathLst>
          </a:custGeom>
          <a:noFill/>
          <a:ln w="25400" cap="rnd" cmpd="sng" algn="ctr">
            <a:solidFill>
              <a:srgbClr val="9BBB59">
                <a:shade val="60000"/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</p:sp>
      <p:sp>
        <p:nvSpPr>
          <p:cNvPr id="13" name="Gerader Verbinder 11"/>
          <p:cNvSpPr/>
          <p:nvPr/>
        </p:nvSpPr>
        <p:spPr>
          <a:xfrm>
            <a:off x="4609844" y="3555310"/>
            <a:ext cx="572140" cy="24829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248294"/>
                </a:moveTo>
                <a:lnTo>
                  <a:pt x="445302" y="248294"/>
                </a:lnTo>
                <a:lnTo>
                  <a:pt x="445302" y="0"/>
                </a:lnTo>
                <a:lnTo>
                  <a:pt x="572140" y="0"/>
                </a:lnTo>
              </a:path>
            </a:pathLst>
          </a:custGeom>
          <a:noFill/>
          <a:ln w="25400" cap="rnd" cmpd="sng" algn="ctr">
            <a:solidFill>
              <a:srgbClr val="9BBB59">
                <a:shade val="60000"/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</p:sp>
      <p:sp>
        <p:nvSpPr>
          <p:cNvPr id="14" name="Gerader Verbinder 12"/>
          <p:cNvSpPr/>
          <p:nvPr/>
        </p:nvSpPr>
        <p:spPr>
          <a:xfrm>
            <a:off x="4609844" y="3009906"/>
            <a:ext cx="572140" cy="793698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793698"/>
                </a:moveTo>
                <a:lnTo>
                  <a:pt x="445302" y="793698"/>
                </a:lnTo>
                <a:lnTo>
                  <a:pt x="445302" y="0"/>
                </a:lnTo>
                <a:lnTo>
                  <a:pt x="572140" y="0"/>
                </a:lnTo>
              </a:path>
            </a:pathLst>
          </a:custGeom>
          <a:noFill/>
          <a:ln w="25400" cap="rnd" cmpd="sng" algn="ctr">
            <a:solidFill>
              <a:srgbClr val="9BBB59">
                <a:shade val="60000"/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</p:sp>
      <p:sp>
        <p:nvSpPr>
          <p:cNvPr id="15" name="Gerader Verbinder 13"/>
          <p:cNvSpPr/>
          <p:nvPr/>
        </p:nvSpPr>
        <p:spPr>
          <a:xfrm>
            <a:off x="4609844" y="2464503"/>
            <a:ext cx="572140" cy="1339101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1339101"/>
                </a:moveTo>
                <a:lnTo>
                  <a:pt x="445302" y="1339101"/>
                </a:lnTo>
                <a:lnTo>
                  <a:pt x="445302" y="0"/>
                </a:lnTo>
                <a:lnTo>
                  <a:pt x="572140" y="0"/>
                </a:lnTo>
              </a:path>
            </a:pathLst>
          </a:custGeom>
          <a:noFill/>
          <a:ln w="25400" cap="rnd" cmpd="sng" algn="ctr">
            <a:solidFill>
              <a:srgbClr val="9BBB59">
                <a:shade val="60000"/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</p:sp>
      <p:sp>
        <p:nvSpPr>
          <p:cNvPr id="16" name="Gerader Verbinder 14"/>
          <p:cNvSpPr/>
          <p:nvPr/>
        </p:nvSpPr>
        <p:spPr>
          <a:xfrm>
            <a:off x="4609844" y="1919100"/>
            <a:ext cx="572140" cy="1884505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1884505"/>
                </a:moveTo>
                <a:lnTo>
                  <a:pt x="445302" y="1884505"/>
                </a:lnTo>
                <a:lnTo>
                  <a:pt x="445302" y="0"/>
                </a:lnTo>
                <a:lnTo>
                  <a:pt x="572140" y="0"/>
                </a:lnTo>
              </a:path>
            </a:pathLst>
          </a:custGeom>
          <a:noFill/>
          <a:ln w="25400" cap="rnd" cmpd="sng" algn="ctr">
            <a:solidFill>
              <a:srgbClr val="9BBB59">
                <a:shade val="60000"/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</p:sp>
      <p:sp>
        <p:nvSpPr>
          <p:cNvPr id="17" name="Gerader Verbinder 15"/>
          <p:cNvSpPr/>
          <p:nvPr/>
        </p:nvSpPr>
        <p:spPr>
          <a:xfrm>
            <a:off x="4609844" y="1373696"/>
            <a:ext cx="572140" cy="2429908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2429908"/>
                </a:moveTo>
                <a:lnTo>
                  <a:pt x="445302" y="2429908"/>
                </a:lnTo>
                <a:lnTo>
                  <a:pt x="445302" y="0"/>
                </a:lnTo>
                <a:lnTo>
                  <a:pt x="572140" y="0"/>
                </a:lnTo>
              </a:path>
            </a:pathLst>
          </a:custGeom>
          <a:noFill/>
          <a:ln w="25400" cap="rnd" cmpd="sng" algn="ctr">
            <a:solidFill>
              <a:srgbClr val="9BBB59">
                <a:shade val="60000"/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</p:sp>
      <p:grpSp>
        <p:nvGrpSpPr>
          <p:cNvPr id="18" name="Gruppieren 17"/>
          <p:cNvGrpSpPr/>
          <p:nvPr/>
        </p:nvGrpSpPr>
        <p:grpSpPr>
          <a:xfrm>
            <a:off x="1763105" y="3098753"/>
            <a:ext cx="2846739" cy="1409702"/>
            <a:chOff x="355604" y="1918691"/>
            <a:chExt cx="2846739" cy="1409702"/>
          </a:xfrm>
        </p:grpSpPr>
        <p:sp>
          <p:nvSpPr>
            <p:cNvPr id="58" name="Rechteck 57"/>
            <p:cNvSpPr/>
            <p:nvPr/>
          </p:nvSpPr>
          <p:spPr>
            <a:xfrm>
              <a:off x="355604" y="1918691"/>
              <a:ext cx="2846739" cy="1409702"/>
            </a:xfrm>
            <a:prstGeom prst="rect">
              <a:avLst/>
            </a:prstGeom>
            <a:solidFill>
              <a:srgbClr val="9BBB59">
                <a:lumMod val="60000"/>
                <a:lumOff val="40000"/>
              </a:srgbClr>
            </a:solidFill>
            <a:ln w="25400" cap="rnd" cmpd="sng" algn="ctr">
              <a:solidFill>
                <a:srgbClr val="9BBB59">
                  <a:shade val="80000"/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</p:sp>
        <p:sp>
          <p:nvSpPr>
            <p:cNvPr id="59" name="Textfeld 58"/>
            <p:cNvSpPr txBox="1"/>
            <p:nvPr/>
          </p:nvSpPr>
          <p:spPr>
            <a:xfrm>
              <a:off x="355604" y="1918691"/>
              <a:ext cx="2846739" cy="140970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marL="0" marR="0" lvl="0" indent="0" algn="ctr" defTabSz="10668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MLU </a:t>
              </a:r>
            </a:p>
            <a:p>
              <a:pPr marL="0" marR="0" lvl="0" indent="0" algn="ctr" defTabSz="10668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Halle-Wittenberg</a:t>
              </a:r>
              <a:endPara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" name="Gruppieren 18"/>
          <p:cNvGrpSpPr/>
          <p:nvPr/>
        </p:nvGrpSpPr>
        <p:grpSpPr>
          <a:xfrm>
            <a:off x="5181985" y="1180268"/>
            <a:ext cx="1268379" cy="386855"/>
            <a:chOff x="3774484" y="206"/>
            <a:chExt cx="1268379" cy="386855"/>
          </a:xfrm>
        </p:grpSpPr>
        <p:sp>
          <p:nvSpPr>
            <p:cNvPr id="56" name="Rechteck 55"/>
            <p:cNvSpPr/>
            <p:nvPr/>
          </p:nvSpPr>
          <p:spPr>
            <a:xfrm>
              <a:off x="3774484" y="206"/>
              <a:ext cx="1268379" cy="386855"/>
            </a:xfrm>
            <a:prstGeom prst="rect">
              <a:avLst/>
            </a:prstGeom>
            <a:solidFill>
              <a:srgbClr val="9BBB59">
                <a:lumMod val="40000"/>
                <a:lumOff val="60000"/>
              </a:srgbClr>
            </a:solidFill>
            <a:ln w="19050" cap="rnd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</p:sp>
        <p:sp>
          <p:nvSpPr>
            <p:cNvPr id="57" name="Textfeld 56"/>
            <p:cNvSpPr txBox="1"/>
            <p:nvPr/>
          </p:nvSpPr>
          <p:spPr>
            <a:xfrm>
              <a:off x="3774484" y="206"/>
              <a:ext cx="1268379" cy="38685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6985" tIns="6985" rIns="6985" bIns="6985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Theology</a:t>
              </a:r>
              <a:endPara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Gruppieren 19"/>
          <p:cNvGrpSpPr/>
          <p:nvPr/>
        </p:nvGrpSpPr>
        <p:grpSpPr>
          <a:xfrm>
            <a:off x="5181985" y="1725672"/>
            <a:ext cx="1268379" cy="386855"/>
            <a:chOff x="3774484" y="545610"/>
            <a:chExt cx="1268379" cy="386855"/>
          </a:xfrm>
        </p:grpSpPr>
        <p:sp>
          <p:nvSpPr>
            <p:cNvPr id="54" name="Rechteck 53"/>
            <p:cNvSpPr/>
            <p:nvPr/>
          </p:nvSpPr>
          <p:spPr>
            <a:xfrm>
              <a:off x="3774484" y="545610"/>
              <a:ext cx="1268379" cy="386855"/>
            </a:xfrm>
            <a:prstGeom prst="rect">
              <a:avLst/>
            </a:prstGeom>
            <a:solidFill>
              <a:srgbClr val="9BBB59">
                <a:lumMod val="40000"/>
                <a:lumOff val="60000"/>
              </a:srgbClr>
            </a:solidFill>
            <a:ln w="19050" cap="rnd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</p:sp>
        <p:sp>
          <p:nvSpPr>
            <p:cNvPr id="55" name="Textfeld 54"/>
            <p:cNvSpPr txBox="1"/>
            <p:nvPr/>
          </p:nvSpPr>
          <p:spPr>
            <a:xfrm>
              <a:off x="3774484" y="545610"/>
              <a:ext cx="1268379" cy="38685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6985" tIns="6985" rIns="6985" bIns="6985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Law, Economics and Business</a:t>
              </a:r>
              <a:endPara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1" name="Gruppieren 20"/>
          <p:cNvGrpSpPr/>
          <p:nvPr/>
        </p:nvGrpSpPr>
        <p:grpSpPr>
          <a:xfrm>
            <a:off x="5181985" y="2271075"/>
            <a:ext cx="1268379" cy="386855"/>
            <a:chOff x="3774484" y="1091013"/>
            <a:chExt cx="1268379" cy="386855"/>
          </a:xfrm>
        </p:grpSpPr>
        <p:sp>
          <p:nvSpPr>
            <p:cNvPr id="52" name="Rechteck 51"/>
            <p:cNvSpPr/>
            <p:nvPr/>
          </p:nvSpPr>
          <p:spPr>
            <a:xfrm>
              <a:off x="3774484" y="1091013"/>
              <a:ext cx="1268379" cy="386855"/>
            </a:xfrm>
            <a:prstGeom prst="rect">
              <a:avLst/>
            </a:prstGeom>
            <a:solidFill>
              <a:srgbClr val="D7E4BD"/>
            </a:solidFill>
            <a:ln w="19050" cap="rnd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</p:sp>
        <p:sp>
          <p:nvSpPr>
            <p:cNvPr id="53" name="Textfeld 52"/>
            <p:cNvSpPr txBox="1"/>
            <p:nvPr/>
          </p:nvSpPr>
          <p:spPr>
            <a:xfrm>
              <a:off x="3774484" y="1091013"/>
              <a:ext cx="1268379" cy="38685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6985" tIns="6985" rIns="6985" bIns="6985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Medicine</a:t>
              </a:r>
              <a:endPara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uppieren 21"/>
          <p:cNvGrpSpPr/>
          <p:nvPr/>
        </p:nvGrpSpPr>
        <p:grpSpPr>
          <a:xfrm>
            <a:off x="5181985" y="2816478"/>
            <a:ext cx="1268379" cy="386855"/>
            <a:chOff x="3774484" y="1636416"/>
            <a:chExt cx="1268379" cy="386855"/>
          </a:xfrm>
        </p:grpSpPr>
        <p:sp>
          <p:nvSpPr>
            <p:cNvPr id="50" name="Rechteck 49"/>
            <p:cNvSpPr/>
            <p:nvPr/>
          </p:nvSpPr>
          <p:spPr>
            <a:xfrm>
              <a:off x="3774484" y="1636416"/>
              <a:ext cx="1268379" cy="386855"/>
            </a:xfrm>
            <a:prstGeom prst="rect">
              <a:avLst/>
            </a:prstGeom>
            <a:solidFill>
              <a:srgbClr val="D7E4BD"/>
            </a:solidFill>
            <a:ln w="19050" cap="rnd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</p:sp>
        <p:sp>
          <p:nvSpPr>
            <p:cNvPr id="51" name="Textfeld 50"/>
            <p:cNvSpPr txBox="1"/>
            <p:nvPr/>
          </p:nvSpPr>
          <p:spPr>
            <a:xfrm>
              <a:off x="3774484" y="1636416"/>
              <a:ext cx="1268379" cy="38685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6985" tIns="6985" rIns="6985" bIns="6985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Philosophy I</a:t>
              </a:r>
              <a:endPara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3" name="Gruppieren 22"/>
          <p:cNvGrpSpPr/>
          <p:nvPr/>
        </p:nvGrpSpPr>
        <p:grpSpPr>
          <a:xfrm>
            <a:off x="5181985" y="3361882"/>
            <a:ext cx="1268379" cy="386855"/>
            <a:chOff x="3774484" y="2181820"/>
            <a:chExt cx="1268379" cy="386855"/>
          </a:xfrm>
        </p:grpSpPr>
        <p:sp>
          <p:nvSpPr>
            <p:cNvPr id="48" name="Rechteck 47"/>
            <p:cNvSpPr/>
            <p:nvPr/>
          </p:nvSpPr>
          <p:spPr>
            <a:xfrm>
              <a:off x="3774484" y="2181820"/>
              <a:ext cx="1268379" cy="386855"/>
            </a:xfrm>
            <a:prstGeom prst="rect">
              <a:avLst/>
            </a:prstGeom>
            <a:solidFill>
              <a:srgbClr val="D7E4BD"/>
            </a:solidFill>
            <a:ln w="19050" cap="rnd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</p:sp>
        <p:sp>
          <p:nvSpPr>
            <p:cNvPr id="49" name="Textfeld 48"/>
            <p:cNvSpPr txBox="1"/>
            <p:nvPr/>
          </p:nvSpPr>
          <p:spPr>
            <a:xfrm>
              <a:off x="3774484" y="2181820"/>
              <a:ext cx="1268379" cy="38685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6985" tIns="6985" rIns="6985" bIns="6985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Philosophy II</a:t>
              </a:r>
              <a:endPara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4" name="Gruppieren 23"/>
          <p:cNvGrpSpPr/>
          <p:nvPr/>
        </p:nvGrpSpPr>
        <p:grpSpPr>
          <a:xfrm>
            <a:off x="5181985" y="3907285"/>
            <a:ext cx="1268379" cy="386855"/>
            <a:chOff x="3774484" y="2727223"/>
            <a:chExt cx="1268379" cy="386855"/>
          </a:xfrm>
        </p:grpSpPr>
        <p:sp>
          <p:nvSpPr>
            <p:cNvPr id="46" name="Rechteck 45"/>
            <p:cNvSpPr/>
            <p:nvPr/>
          </p:nvSpPr>
          <p:spPr>
            <a:xfrm>
              <a:off x="3774484" y="2727223"/>
              <a:ext cx="1268379" cy="386855"/>
            </a:xfrm>
            <a:prstGeom prst="rect">
              <a:avLst/>
            </a:prstGeom>
            <a:solidFill>
              <a:srgbClr val="D7E4BD"/>
            </a:solidFill>
            <a:ln w="19050" cap="rnd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</p:sp>
        <p:sp>
          <p:nvSpPr>
            <p:cNvPr id="47" name="Textfeld 46"/>
            <p:cNvSpPr txBox="1"/>
            <p:nvPr/>
          </p:nvSpPr>
          <p:spPr>
            <a:xfrm>
              <a:off x="3774484" y="2727223"/>
              <a:ext cx="1268379" cy="38685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6985" tIns="6985" rIns="6985" bIns="6985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Philosophy III</a:t>
              </a:r>
              <a:endPara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Gruppieren 24"/>
          <p:cNvGrpSpPr/>
          <p:nvPr/>
        </p:nvGrpSpPr>
        <p:grpSpPr>
          <a:xfrm>
            <a:off x="5181985" y="4452689"/>
            <a:ext cx="1268379" cy="386855"/>
            <a:chOff x="3774484" y="3272627"/>
            <a:chExt cx="1268379" cy="386855"/>
          </a:xfrm>
        </p:grpSpPr>
        <p:sp>
          <p:nvSpPr>
            <p:cNvPr id="44" name="Rechteck 43"/>
            <p:cNvSpPr/>
            <p:nvPr/>
          </p:nvSpPr>
          <p:spPr>
            <a:xfrm>
              <a:off x="3774484" y="3272627"/>
              <a:ext cx="1268379" cy="386855"/>
            </a:xfrm>
            <a:prstGeom prst="rect">
              <a:avLst/>
            </a:prstGeom>
            <a:solidFill>
              <a:srgbClr val="D7E4BD"/>
            </a:solidFill>
            <a:ln w="19050" cap="rnd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</p:sp>
        <p:sp>
          <p:nvSpPr>
            <p:cNvPr id="45" name="Textfeld 44"/>
            <p:cNvSpPr txBox="1"/>
            <p:nvPr/>
          </p:nvSpPr>
          <p:spPr>
            <a:xfrm>
              <a:off x="3774484" y="3272627"/>
              <a:ext cx="1268379" cy="38685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6985" tIns="6985" rIns="6985" bIns="6985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Natural Sciences I</a:t>
              </a:r>
              <a:endPara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6" name="Gruppieren 25"/>
          <p:cNvGrpSpPr/>
          <p:nvPr/>
        </p:nvGrpSpPr>
        <p:grpSpPr>
          <a:xfrm>
            <a:off x="5181985" y="4998092"/>
            <a:ext cx="1268379" cy="386855"/>
            <a:chOff x="3774484" y="3818030"/>
            <a:chExt cx="1268379" cy="386855"/>
          </a:xfrm>
        </p:grpSpPr>
        <p:sp>
          <p:nvSpPr>
            <p:cNvPr id="42" name="Rechteck 41"/>
            <p:cNvSpPr/>
            <p:nvPr/>
          </p:nvSpPr>
          <p:spPr>
            <a:xfrm>
              <a:off x="3774484" y="3818030"/>
              <a:ext cx="1268379" cy="386855"/>
            </a:xfrm>
            <a:prstGeom prst="rect">
              <a:avLst/>
            </a:prstGeom>
            <a:solidFill>
              <a:srgbClr val="D7E4BD"/>
            </a:solidFill>
            <a:ln w="19050" cap="rnd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</p:sp>
        <p:sp>
          <p:nvSpPr>
            <p:cNvPr id="43" name="Textfeld 42"/>
            <p:cNvSpPr txBox="1"/>
            <p:nvPr/>
          </p:nvSpPr>
          <p:spPr>
            <a:xfrm>
              <a:off x="3774484" y="3818030"/>
              <a:ext cx="1268379" cy="38685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6985" tIns="6985" rIns="6985" bIns="6985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Natural Sciences II</a:t>
              </a:r>
              <a:endPara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7" name="Gruppieren 26"/>
          <p:cNvGrpSpPr/>
          <p:nvPr/>
        </p:nvGrpSpPr>
        <p:grpSpPr>
          <a:xfrm>
            <a:off x="5181985" y="5543495"/>
            <a:ext cx="1268379" cy="386855"/>
            <a:chOff x="3774484" y="4363433"/>
            <a:chExt cx="1268379" cy="386855"/>
          </a:xfrm>
        </p:grpSpPr>
        <p:sp>
          <p:nvSpPr>
            <p:cNvPr id="40" name="Rechteck 39"/>
            <p:cNvSpPr/>
            <p:nvPr/>
          </p:nvSpPr>
          <p:spPr>
            <a:xfrm>
              <a:off x="3774484" y="4363433"/>
              <a:ext cx="1268379" cy="386855"/>
            </a:xfrm>
            <a:prstGeom prst="rect">
              <a:avLst/>
            </a:prstGeom>
            <a:solidFill>
              <a:srgbClr val="D7E4BD"/>
            </a:solidFill>
            <a:ln w="19050" cap="rnd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</p:sp>
        <p:sp>
          <p:nvSpPr>
            <p:cNvPr id="41" name="Textfeld 40"/>
            <p:cNvSpPr txBox="1"/>
            <p:nvPr/>
          </p:nvSpPr>
          <p:spPr>
            <a:xfrm>
              <a:off x="3774484" y="4363433"/>
              <a:ext cx="1268379" cy="38685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6985" tIns="6985" rIns="6985" bIns="6985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Natural Sciences III</a:t>
              </a:r>
              <a:endPara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8" name="Gruppieren 27"/>
          <p:cNvGrpSpPr/>
          <p:nvPr/>
        </p:nvGrpSpPr>
        <p:grpSpPr>
          <a:xfrm>
            <a:off x="6856437" y="6012912"/>
            <a:ext cx="1778332" cy="386855"/>
            <a:chOff x="5448936" y="4832850"/>
            <a:chExt cx="1778332" cy="386855"/>
          </a:xfrm>
        </p:grpSpPr>
        <p:sp>
          <p:nvSpPr>
            <p:cNvPr id="38" name="Rechteck 37"/>
            <p:cNvSpPr/>
            <p:nvPr/>
          </p:nvSpPr>
          <p:spPr>
            <a:xfrm>
              <a:off x="5448936" y="4832850"/>
              <a:ext cx="1778332" cy="386855"/>
            </a:xfrm>
            <a:prstGeom prst="rect">
              <a:avLst/>
            </a:prstGeom>
            <a:solidFill>
              <a:srgbClr val="9BBB59">
                <a:lumMod val="20000"/>
                <a:lumOff val="80000"/>
              </a:srgbClr>
            </a:solidFill>
            <a:ln w="19050" cap="rnd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</p:sp>
        <p:sp>
          <p:nvSpPr>
            <p:cNvPr id="39" name="Textfeld 38"/>
            <p:cNvSpPr txBox="1"/>
            <p:nvPr/>
          </p:nvSpPr>
          <p:spPr>
            <a:xfrm>
              <a:off x="5448936" y="4832850"/>
              <a:ext cx="1778332" cy="38685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spcFirstLastPara="0" vert="horz" wrap="square" lIns="6985" tIns="6985" rIns="6985" bIns="6985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Institute of Geosciences and Geography</a:t>
              </a:r>
              <a:endPara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9" name="Gruppieren 28"/>
          <p:cNvGrpSpPr/>
          <p:nvPr/>
        </p:nvGrpSpPr>
        <p:grpSpPr>
          <a:xfrm>
            <a:off x="6856437" y="4451297"/>
            <a:ext cx="1778332" cy="386855"/>
            <a:chOff x="5448936" y="3271235"/>
            <a:chExt cx="1778332" cy="386855"/>
          </a:xfrm>
        </p:grpSpPr>
        <p:sp>
          <p:nvSpPr>
            <p:cNvPr id="36" name="Rechteck 35"/>
            <p:cNvSpPr/>
            <p:nvPr/>
          </p:nvSpPr>
          <p:spPr>
            <a:xfrm>
              <a:off x="5448936" y="3271235"/>
              <a:ext cx="1778332" cy="386855"/>
            </a:xfrm>
            <a:prstGeom prst="rect">
              <a:avLst/>
            </a:prstGeom>
            <a:solidFill>
              <a:srgbClr val="9BBB59">
                <a:lumMod val="20000"/>
                <a:lumOff val="80000"/>
              </a:srgbClr>
            </a:solidFill>
            <a:ln w="19050" cap="rnd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</p:sp>
        <p:sp>
          <p:nvSpPr>
            <p:cNvPr id="37" name="Textfeld 36"/>
            <p:cNvSpPr txBox="1"/>
            <p:nvPr/>
          </p:nvSpPr>
          <p:spPr>
            <a:xfrm>
              <a:off x="5448936" y="3271235"/>
              <a:ext cx="1778332" cy="38685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6985" tIns="6985" rIns="6985" bIns="6985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Institute for Agricultural and Nutritional Sciences</a:t>
              </a:r>
              <a:endPara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0" name="Gruppieren 29"/>
          <p:cNvGrpSpPr/>
          <p:nvPr/>
        </p:nvGrpSpPr>
        <p:grpSpPr>
          <a:xfrm>
            <a:off x="6856031" y="3450820"/>
            <a:ext cx="1827190" cy="386855"/>
            <a:chOff x="5448530" y="2270758"/>
            <a:chExt cx="1827190" cy="386855"/>
          </a:xfrm>
        </p:grpSpPr>
        <p:sp>
          <p:nvSpPr>
            <p:cNvPr id="34" name="Rechteck 33"/>
            <p:cNvSpPr/>
            <p:nvPr/>
          </p:nvSpPr>
          <p:spPr>
            <a:xfrm>
              <a:off x="5448530" y="2270758"/>
              <a:ext cx="1827190" cy="386855"/>
            </a:xfrm>
            <a:prstGeom prst="rect">
              <a:avLst/>
            </a:prstGeom>
            <a:solidFill>
              <a:srgbClr val="9BBB59">
                <a:lumMod val="20000"/>
                <a:lumOff val="80000"/>
              </a:srgbClr>
            </a:solidFill>
            <a:ln w="19050" cap="rnd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</p:sp>
        <p:sp>
          <p:nvSpPr>
            <p:cNvPr id="35" name="Textfeld 34"/>
            <p:cNvSpPr txBox="1"/>
            <p:nvPr/>
          </p:nvSpPr>
          <p:spPr>
            <a:xfrm>
              <a:off x="5448530" y="2270758"/>
              <a:ext cx="1827190" cy="38685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6985" tIns="6985" rIns="6985" bIns="6985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Institute of Computer Science  </a:t>
              </a:r>
              <a:endPara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1" name="Gruppieren 30"/>
          <p:cNvGrpSpPr/>
          <p:nvPr/>
        </p:nvGrpSpPr>
        <p:grpSpPr>
          <a:xfrm>
            <a:off x="5181985" y="6088899"/>
            <a:ext cx="1268379" cy="386855"/>
            <a:chOff x="3774484" y="4908837"/>
            <a:chExt cx="1268379" cy="386855"/>
          </a:xfrm>
        </p:grpSpPr>
        <p:sp>
          <p:nvSpPr>
            <p:cNvPr id="32" name="Rechteck 31"/>
            <p:cNvSpPr/>
            <p:nvPr/>
          </p:nvSpPr>
          <p:spPr>
            <a:xfrm>
              <a:off x="3774484" y="4908837"/>
              <a:ext cx="1268379" cy="386855"/>
            </a:xfrm>
            <a:prstGeom prst="rect">
              <a:avLst/>
            </a:prstGeom>
            <a:solidFill>
              <a:srgbClr val="D7E4BD"/>
            </a:solidFill>
            <a:ln w="19050" cap="rnd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</p:sp>
        <p:sp>
          <p:nvSpPr>
            <p:cNvPr id="33" name="Textfeld 32"/>
            <p:cNvSpPr txBox="1"/>
            <p:nvPr/>
          </p:nvSpPr>
          <p:spPr>
            <a:xfrm>
              <a:off x="3774484" y="4908837"/>
              <a:ext cx="1268379" cy="38685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6985" tIns="6985" rIns="6985" bIns="6985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Center of Engineering Sciences</a:t>
              </a:r>
              <a:endPara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0" name="Textfeld 59"/>
          <p:cNvSpPr txBox="1"/>
          <p:nvPr/>
        </p:nvSpPr>
        <p:spPr>
          <a:xfrm>
            <a:off x="3616036" y="307571"/>
            <a:ext cx="7672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 smtClean="0"/>
              <a:t>Structure</a:t>
            </a:r>
            <a:r>
              <a:rPr lang="de-DE" b="1" dirty="0" smtClean="0"/>
              <a:t> </a:t>
            </a:r>
            <a:r>
              <a:rPr lang="de-DE" b="1" dirty="0" err="1" smtClean="0"/>
              <a:t>of</a:t>
            </a:r>
            <a:r>
              <a:rPr lang="de-DE" b="1" dirty="0" smtClean="0"/>
              <a:t> </a:t>
            </a:r>
            <a:r>
              <a:rPr lang="de-DE" b="1" dirty="0" err="1" smtClean="0"/>
              <a:t>the</a:t>
            </a:r>
            <a:r>
              <a:rPr lang="de-DE" b="1" dirty="0" smtClean="0"/>
              <a:t> University 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39864843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66332" y="4885267"/>
            <a:ext cx="8534400" cy="1752600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86D68-D9B7-42E9-A884-D23548F4DE1E}" type="slidenum">
              <a:rPr lang="it-IT" smtClean="0"/>
              <a:t>7</a:t>
            </a:fld>
            <a:endParaRPr lang="it-IT" dirty="0"/>
          </a:p>
        </p:txBody>
      </p:sp>
      <p:graphicFrame>
        <p:nvGraphicFramePr>
          <p:cNvPr id="5" name="Diagramm 4"/>
          <p:cNvGraphicFramePr/>
          <p:nvPr>
            <p:extLst>
              <p:ext uri="{D42A27DB-BD31-4B8C-83A1-F6EECF244321}">
                <p14:modId xmlns:p14="http://schemas.microsoft.com/office/powerpoint/2010/main" val="893572207"/>
              </p:ext>
            </p:extLst>
          </p:nvPr>
        </p:nvGraphicFramePr>
        <p:xfrm>
          <a:off x="1712584" y="1372358"/>
          <a:ext cx="6096000" cy="4668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m 5"/>
          <p:cNvGraphicFramePr/>
          <p:nvPr>
            <p:extLst>
              <p:ext uri="{D42A27DB-BD31-4B8C-83A1-F6EECF244321}">
                <p14:modId xmlns:p14="http://schemas.microsoft.com/office/powerpoint/2010/main" val="1162725511"/>
              </p:ext>
            </p:extLst>
          </p:nvPr>
        </p:nvGraphicFramePr>
        <p:xfrm>
          <a:off x="6962868" y="320334"/>
          <a:ext cx="4686301" cy="2854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7" name="Diagramm 6"/>
          <p:cNvGraphicFramePr/>
          <p:nvPr>
            <p:extLst>
              <p:ext uri="{D42A27DB-BD31-4B8C-83A1-F6EECF244321}">
                <p14:modId xmlns:p14="http://schemas.microsoft.com/office/powerpoint/2010/main" val="608445982"/>
              </p:ext>
            </p:extLst>
          </p:nvPr>
        </p:nvGraphicFramePr>
        <p:xfrm>
          <a:off x="7177081" y="2954274"/>
          <a:ext cx="4257675" cy="28548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8" name="Textfeld 1"/>
          <p:cNvSpPr txBox="1"/>
          <p:nvPr/>
        </p:nvSpPr>
        <p:spPr>
          <a:xfrm>
            <a:off x="8743090" y="3976761"/>
            <a:ext cx="1143005" cy="80990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Master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(394 Students)*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3310467" y="194733"/>
            <a:ext cx="5003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 err="1" smtClean="0"/>
              <a:t>Structure</a:t>
            </a:r>
            <a:r>
              <a:rPr lang="de-DE" sz="3200" b="1" dirty="0" smtClean="0"/>
              <a:t> Study Programme </a:t>
            </a:r>
            <a:endParaRPr lang="de-DE" sz="3200" b="1" dirty="0"/>
          </a:p>
        </p:txBody>
      </p:sp>
    </p:spTree>
    <p:extLst>
      <p:ext uri="{BB962C8B-B14F-4D97-AF65-F5344CB8AC3E}">
        <p14:creationId xmlns:p14="http://schemas.microsoft.com/office/powerpoint/2010/main" val="27973884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86D68-D9B7-42E9-A884-D23548F4DE1E}" type="slidenum">
              <a:rPr lang="it-IT" smtClean="0"/>
              <a:t>8</a:t>
            </a:fld>
            <a:endParaRPr lang="it-IT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66" y="0"/>
            <a:ext cx="9144000" cy="5542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6355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86D68-D9B7-42E9-A884-D23548F4DE1E}" type="slidenum">
              <a:rPr lang="it-IT" smtClean="0"/>
              <a:t>9</a:t>
            </a:fld>
            <a:endParaRPr lang="it-IT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91" y="0"/>
            <a:ext cx="7880134" cy="530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977101"/>
      </p:ext>
    </p:extLst>
  </p:cSld>
  <p:clrMapOvr>
    <a:masterClrMapping/>
  </p:clrMapOvr>
</p:sld>
</file>

<file path=ppt/theme/theme1.xml><?xml version="1.0" encoding="utf-8"?>
<a:theme xmlns:a="http://schemas.openxmlformats.org/drawingml/2006/main" name="AccentBoxVTI">
  <a:themeElements>
    <a:clrScheme name="AccentBoxVTI">
      <a:dk1>
        <a:srgbClr val="000000"/>
      </a:dk1>
      <a:lt1>
        <a:sysClr val="window" lastClr="FFFFFF"/>
      </a:lt1>
      <a:dk2>
        <a:srgbClr val="262626"/>
      </a:dk2>
      <a:lt2>
        <a:srgbClr val="FFFFFF"/>
      </a:lt2>
      <a:accent1>
        <a:srgbClr val="F5A700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Avenir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Larissa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rnd" cmpd="sng" algn="ctr">
        <a:solidFill>
          <a:schemeClr val="phClr">
            <a:shade val="95000"/>
            <a:satMod val="105000"/>
          </a:schemeClr>
        </a:solidFill>
        <a:prstDash val="solid"/>
      </a:ln>
      <a:ln w="25400" cap="rnd" cmpd="sng" algn="ctr">
        <a:solidFill>
          <a:schemeClr val="phClr"/>
        </a:solidFill>
        <a:prstDash val="solid"/>
      </a:ln>
      <a:ln w="38100" cap="rnd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100000" t="-60000" r="100000" b="20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100000" t="100000" r="100000" b="10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Larissa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rnd" cmpd="sng" algn="ctr">
        <a:solidFill>
          <a:schemeClr val="phClr">
            <a:shade val="95000"/>
            <a:satMod val="105000"/>
          </a:schemeClr>
        </a:solidFill>
        <a:prstDash val="solid"/>
      </a:ln>
      <a:ln w="25400" cap="rnd" cmpd="sng" algn="ctr">
        <a:solidFill>
          <a:schemeClr val="phClr"/>
        </a:solidFill>
        <a:prstDash val="solid"/>
      </a:ln>
      <a:ln w="38100" cap="rnd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100000" t="-60000" r="100000" b="20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100000" t="100000" r="100000" b="10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362</Words>
  <Application>Microsoft Office PowerPoint</Application>
  <PresentationFormat>Breitbild</PresentationFormat>
  <Paragraphs>92</Paragraphs>
  <Slides>10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10</vt:i4>
      </vt:variant>
    </vt:vector>
  </HeadingPairs>
  <TitlesOfParts>
    <vt:vector size="17" baseType="lpstr">
      <vt:lpstr>Angsana New</vt:lpstr>
      <vt:lpstr>Arial</vt:lpstr>
      <vt:lpstr>Calibri</vt:lpstr>
      <vt:lpstr>Neue Haas Grotesk Text Pro</vt:lpstr>
      <vt:lpstr>Wingdings</vt:lpstr>
      <vt:lpstr>AccentBoxVTI</vt:lpstr>
      <vt:lpstr>Tema di Office</vt:lpstr>
      <vt:lpstr>PowerPoint-Präsentation</vt:lpstr>
      <vt:lpstr>Martin Luther University Halle-Wittenberg Germany  </vt:lpstr>
      <vt:lpstr>Prof. Dr.  Cornelia Gläßer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Angela Fattoretti</dc:creator>
  <cp:lastModifiedBy>Michael Denk</cp:lastModifiedBy>
  <cp:revision>21</cp:revision>
  <dcterms:created xsi:type="dcterms:W3CDTF">2021-08-24T07:10:34Z</dcterms:created>
  <dcterms:modified xsi:type="dcterms:W3CDTF">2021-09-02T14:48:18Z</dcterms:modified>
</cp:coreProperties>
</file>